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462" r:id="rId5"/>
    <p:sldId id="409" r:id="rId6"/>
    <p:sldId id="461" r:id="rId7"/>
    <p:sldId id="412" r:id="rId8"/>
    <p:sldId id="424" r:id="rId9"/>
    <p:sldId id="416" r:id="rId10"/>
    <p:sldId id="466" r:id="rId11"/>
    <p:sldId id="468" r:id="rId12"/>
    <p:sldId id="469" r:id="rId13"/>
    <p:sldId id="417" r:id="rId14"/>
    <p:sldId id="471" r:id="rId15"/>
    <p:sldId id="472" r:id="rId16"/>
    <p:sldId id="473" r:id="rId17"/>
    <p:sldId id="4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C4D"/>
    <a:srgbClr val="0B5A92"/>
    <a:srgbClr val="0E365D"/>
    <a:srgbClr val="6B6B6B"/>
    <a:srgbClr val="404040"/>
    <a:srgbClr val="646464"/>
    <a:srgbClr val="2D8BD2"/>
    <a:srgbClr val="0E365C"/>
    <a:srgbClr val="1F93D2"/>
    <a:srgbClr val="064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82BEB4-B190-4147-A025-138E677740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E1A953-3153-1948-8C5D-BE90DB3D5D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2FD40-E8C6-524B-8FA9-0DF5CDA909D6}" type="datetimeFigureOut">
              <a:rPr lang="en-US" smtClean="0"/>
              <a:t>2/10/25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C93823-8083-E547-A2F4-E22F17E915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43C08-2B8E-D24B-A65E-385FB3547E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251AA-D7BF-5E48-A215-026BB5554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26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4E52B-854A-FF4F-B025-6008594F95CB}" type="datetimeFigureOut">
              <a:rPr lang="en-US" smtClean="0"/>
              <a:t>2/10/25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BB209-A6F9-6049-B69A-5B92620A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3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BB209-A6F9-6049-B69A-5B92620ADC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2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 depending on who is presenting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BB209-A6F9-6049-B69A-5B92620ADC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43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BB209-A6F9-6049-B69A-5B92620ADC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5CFF7-D049-85CC-50E8-3EB34A8FA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5E58B9-7D67-BED7-500C-D3B43784ED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F6D07-DB19-BCDC-EAC5-F82B7066C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108AE-0B56-22F2-2640-7FECDCD22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BB209-A6F9-6049-B69A-5B92620ADC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45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4B05C-1C5E-89DF-08FC-E6F3FE332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7908FF-9BA9-DCE2-9794-F41A13929A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2C9356-C869-EEE6-8107-51BB8A978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CF93E-1BF7-135B-391C-61724B99E7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BB209-A6F9-6049-B69A-5B92620ADC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2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C356D-4641-937B-A7B9-A13470FE6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438D32-6E75-24C8-5B51-EC9C77587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F5A158-0DA4-E45D-B3CA-AFB96E9B6F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B37E8-EE71-2E73-DB46-B990F812FC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BB209-A6F9-6049-B69A-5B92620ADC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2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QR code currently goes to the standard book a consult linked on the website: https://</a:t>
            </a:r>
            <a:r>
              <a:rPr lang="en-US" err="1"/>
              <a:t>meetings.hubspot.com</a:t>
            </a:r>
            <a:r>
              <a:rPr lang="en-US"/>
              <a:t>/marketing-</a:t>
            </a:r>
            <a:r>
              <a:rPr lang="en-US" err="1"/>
              <a:t>fp</a:t>
            </a:r>
            <a:r>
              <a:rPr lang="en-US"/>
              <a:t>-transitions/schedule-a-consultation</a:t>
            </a:r>
          </a:p>
          <a:p>
            <a:endParaRPr lang="en-US"/>
          </a:p>
          <a:p>
            <a:r>
              <a:rPr lang="en-US"/>
              <a:t>Reach out to Shelby if the QR code should be linked elsewhere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BB209-A6F9-6049-B69A-5B92620ADC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7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630FF038-DC72-BF90-BB9F-4AD08C23F7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550" r="24574"/>
          <a:stretch/>
        </p:blipFill>
        <p:spPr>
          <a:xfrm>
            <a:off x="6020180" y="2006334"/>
            <a:ext cx="6248428" cy="4873966"/>
          </a:xfrm>
          <a:prstGeom prst="rect">
            <a:avLst/>
          </a:prstGeom>
        </p:spPr>
      </p:pic>
      <p:pic>
        <p:nvPicPr>
          <p:cNvPr id="5" name="Picture 4" descr="A blue and black hexagon with a black outline&#10;&#10;Description automatically generated">
            <a:extLst>
              <a:ext uri="{FF2B5EF4-FFF2-40B4-BE49-F238E27FC236}">
                <a16:creationId xmlns:a16="http://schemas.microsoft.com/office/drawing/2014/main" id="{BC96A66A-089D-E55A-FE3C-CC5EA523BF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9757" y="-40795"/>
            <a:ext cx="12308365" cy="6921019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1B50AEA5-6F5D-F955-8B49-8CB540BC0E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35745" y="587361"/>
            <a:ext cx="2960390" cy="61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66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6888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(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74C6043D-E3CA-8229-6938-890A276545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15764" y="0"/>
            <a:ext cx="4376236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D515994-8C0B-3E60-78CB-1D60B6D3D46F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1674582" y="5021302"/>
            <a:ext cx="3304636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400" b="1" i="0" spc="80" baseline="0">
                <a:solidFill>
                  <a:schemeClr val="tx2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POWERPOINT PRESENTATION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778AD8A-5E6B-C9B2-56E0-D38D99F788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304" y="391885"/>
            <a:ext cx="2230115" cy="472220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D4FCE96-79FF-2EB4-70D2-D66A4E2879E8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74553" y="3198318"/>
            <a:ext cx="6158384" cy="107529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8000" b="1" spc="80" baseline="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5AA3E78-2EC1-B036-CB44-A995EC3E7B78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274553" y="2038215"/>
            <a:ext cx="6158384" cy="1292038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4000" b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2772133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7B516FC0-9414-E87B-4DDA-1311CDBC65C2}"/>
              </a:ext>
            </a:extLst>
          </p:cNvPr>
          <p:cNvSpPr/>
          <p:nvPr userDrawn="1"/>
        </p:nvSpPr>
        <p:spPr>
          <a:xfrm>
            <a:off x="-1691832" y="571500"/>
            <a:ext cx="6665451" cy="5746079"/>
          </a:xfrm>
          <a:prstGeom prst="hexagon">
            <a:avLst>
              <a:gd name="adj" fmla="val 29097"/>
              <a:gd name="vf" fmla="val 115470"/>
            </a:avLst>
          </a:prstGeom>
          <a:solidFill>
            <a:schemeClr val="bg1">
              <a:lumMod val="85000"/>
              <a:alpha val="25000"/>
            </a:schemeClr>
          </a:solidFill>
          <a:ln w="50800" cap="rnd">
            <a:noFill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22118"/>
                      <a:gd name="connsiteY0" fmla="*/ 1087120 h 2174240"/>
                      <a:gd name="connsiteX1" fmla="*/ 175751 w 2522118"/>
                      <a:gd name="connsiteY1" fmla="*/ 735618 h 2174240"/>
                      <a:gd name="connsiteX2" fmla="*/ 340631 w 2522118"/>
                      <a:gd name="connsiteY2" fmla="*/ 405859 h 2174240"/>
                      <a:gd name="connsiteX3" fmla="*/ 543560 w 2522118"/>
                      <a:gd name="connsiteY3" fmla="*/ 1 h 2174240"/>
                      <a:gd name="connsiteX4" fmla="*/ 1007543 w 2522118"/>
                      <a:gd name="connsiteY4" fmla="*/ 1 h 2174240"/>
                      <a:gd name="connsiteX5" fmla="*/ 1457175 w 2522118"/>
                      <a:gd name="connsiteY5" fmla="*/ 1 h 2174240"/>
                      <a:gd name="connsiteX6" fmla="*/ 1978558 w 2522118"/>
                      <a:gd name="connsiteY6" fmla="*/ 1 h 2174240"/>
                      <a:gd name="connsiteX7" fmla="*/ 2159745 w 2522118"/>
                      <a:gd name="connsiteY7" fmla="*/ 362374 h 2174240"/>
                      <a:gd name="connsiteX8" fmla="*/ 2351803 w 2522118"/>
                      <a:gd name="connsiteY8" fmla="*/ 746489 h 2174240"/>
                      <a:gd name="connsiteX9" fmla="*/ 2522118 w 2522118"/>
                      <a:gd name="connsiteY9" fmla="*/ 1087120 h 2174240"/>
                      <a:gd name="connsiteX10" fmla="*/ 2340931 w 2522118"/>
                      <a:gd name="connsiteY10" fmla="*/ 1449493 h 2174240"/>
                      <a:gd name="connsiteX11" fmla="*/ 2165180 w 2522118"/>
                      <a:gd name="connsiteY11" fmla="*/ 1800995 h 2174240"/>
                      <a:gd name="connsiteX12" fmla="*/ 1978558 w 2522118"/>
                      <a:gd name="connsiteY12" fmla="*/ 2174239 h 2174240"/>
                      <a:gd name="connsiteX13" fmla="*/ 1514575 w 2522118"/>
                      <a:gd name="connsiteY13" fmla="*/ 2174239 h 2174240"/>
                      <a:gd name="connsiteX14" fmla="*/ 1036243 w 2522118"/>
                      <a:gd name="connsiteY14" fmla="*/ 2174239 h 2174240"/>
                      <a:gd name="connsiteX15" fmla="*/ 543560 w 2522118"/>
                      <a:gd name="connsiteY15" fmla="*/ 2174239 h 2174240"/>
                      <a:gd name="connsiteX16" fmla="*/ 356938 w 2522118"/>
                      <a:gd name="connsiteY16" fmla="*/ 1800995 h 2174240"/>
                      <a:gd name="connsiteX17" fmla="*/ 192058 w 2522118"/>
                      <a:gd name="connsiteY17" fmla="*/ 1471235 h 2174240"/>
                      <a:gd name="connsiteX18" fmla="*/ 0 w 2522118"/>
                      <a:gd name="connsiteY18" fmla="*/ 1087120 h 2174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522118" h="2174240" extrusionOk="0">
                        <a:moveTo>
                          <a:pt x="0" y="1087120"/>
                        </a:moveTo>
                        <a:cubicBezTo>
                          <a:pt x="17212" y="973913"/>
                          <a:pt x="152216" y="861708"/>
                          <a:pt x="175751" y="735618"/>
                        </a:cubicBezTo>
                        <a:cubicBezTo>
                          <a:pt x="199286" y="609528"/>
                          <a:pt x="315352" y="545498"/>
                          <a:pt x="340631" y="405859"/>
                        </a:cubicBezTo>
                        <a:cubicBezTo>
                          <a:pt x="365910" y="266220"/>
                          <a:pt x="486465" y="146099"/>
                          <a:pt x="543560" y="1"/>
                        </a:cubicBezTo>
                        <a:cubicBezTo>
                          <a:pt x="652845" y="-354"/>
                          <a:pt x="849601" y="21023"/>
                          <a:pt x="1007543" y="1"/>
                        </a:cubicBezTo>
                        <a:cubicBezTo>
                          <a:pt x="1165485" y="-21021"/>
                          <a:pt x="1327139" y="1835"/>
                          <a:pt x="1457175" y="1"/>
                        </a:cubicBezTo>
                        <a:cubicBezTo>
                          <a:pt x="1587211" y="-1833"/>
                          <a:pt x="1717868" y="4412"/>
                          <a:pt x="1978558" y="1"/>
                        </a:cubicBezTo>
                        <a:cubicBezTo>
                          <a:pt x="2054891" y="101844"/>
                          <a:pt x="2069547" y="276652"/>
                          <a:pt x="2159745" y="362374"/>
                        </a:cubicBezTo>
                        <a:cubicBezTo>
                          <a:pt x="2249943" y="448096"/>
                          <a:pt x="2246244" y="613750"/>
                          <a:pt x="2351803" y="746489"/>
                        </a:cubicBezTo>
                        <a:cubicBezTo>
                          <a:pt x="2457361" y="879228"/>
                          <a:pt x="2417025" y="942538"/>
                          <a:pt x="2522118" y="1087120"/>
                        </a:cubicBezTo>
                        <a:cubicBezTo>
                          <a:pt x="2462997" y="1278881"/>
                          <a:pt x="2385310" y="1338269"/>
                          <a:pt x="2340931" y="1449493"/>
                        </a:cubicBezTo>
                        <a:cubicBezTo>
                          <a:pt x="2296552" y="1560717"/>
                          <a:pt x="2190198" y="1677586"/>
                          <a:pt x="2165180" y="1800995"/>
                        </a:cubicBezTo>
                        <a:cubicBezTo>
                          <a:pt x="2140162" y="1924404"/>
                          <a:pt x="2045367" y="2005305"/>
                          <a:pt x="1978558" y="2174239"/>
                        </a:cubicBezTo>
                        <a:cubicBezTo>
                          <a:pt x="1784199" y="2199188"/>
                          <a:pt x="1713369" y="2131087"/>
                          <a:pt x="1514575" y="2174239"/>
                        </a:cubicBezTo>
                        <a:cubicBezTo>
                          <a:pt x="1315781" y="2217391"/>
                          <a:pt x="1244510" y="2118365"/>
                          <a:pt x="1036243" y="2174239"/>
                        </a:cubicBezTo>
                        <a:cubicBezTo>
                          <a:pt x="827976" y="2230113"/>
                          <a:pt x="716175" y="2170471"/>
                          <a:pt x="543560" y="2174239"/>
                        </a:cubicBezTo>
                        <a:cubicBezTo>
                          <a:pt x="476106" y="2048834"/>
                          <a:pt x="430099" y="1924823"/>
                          <a:pt x="356938" y="1800995"/>
                        </a:cubicBezTo>
                        <a:cubicBezTo>
                          <a:pt x="283777" y="1677167"/>
                          <a:pt x="241012" y="1558677"/>
                          <a:pt x="192058" y="1471235"/>
                        </a:cubicBezTo>
                        <a:cubicBezTo>
                          <a:pt x="143104" y="1383793"/>
                          <a:pt x="81990" y="1195008"/>
                          <a:pt x="0" y="1087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D515994-8C0B-3E60-78CB-1D60B6D3D46F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7578006" y="1716787"/>
            <a:ext cx="3585293" cy="430479"/>
          </a:xfrm>
        </p:spPr>
        <p:txBody>
          <a:bodyPr lIns="9144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ITEM TITLE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D4FCE96-79FF-2EB4-70D2-D66A4E2879E8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74553" y="2105526"/>
            <a:ext cx="4821447" cy="2646948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8200"/>
              </a:lnSpc>
              <a:spcBef>
                <a:spcPts val="200"/>
              </a:spcBef>
              <a:buNone/>
              <a:defRPr sz="6000" b="1" spc="80" baseline="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CONTENTS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E60FD13-EA90-B15C-B9ED-E8868D81C170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6809714" y="1716787"/>
            <a:ext cx="758983" cy="430479"/>
          </a:xfrm>
        </p:spPr>
        <p:txBody>
          <a:bodyPr lIns="9144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0" i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01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A7FD31B-1184-4C25-7610-49BC02C61D9B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7578006" y="2317687"/>
            <a:ext cx="3585293" cy="430479"/>
          </a:xfrm>
        </p:spPr>
        <p:txBody>
          <a:bodyPr lIns="9144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ITEM TITLE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E94F3B4-674B-90A0-B10D-037A1409F5A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809714" y="2317687"/>
            <a:ext cx="758983" cy="430479"/>
          </a:xfrm>
        </p:spPr>
        <p:txBody>
          <a:bodyPr lIns="9144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0" i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02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8F94FD9B-50C7-9A09-07F4-D8E95F23BBAF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7578006" y="2927287"/>
            <a:ext cx="3585293" cy="430479"/>
          </a:xfrm>
        </p:spPr>
        <p:txBody>
          <a:bodyPr lIns="9144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ITEM 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AA1C18-7D20-4C69-A0C5-769FC79694D2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809714" y="2927287"/>
            <a:ext cx="758983" cy="430479"/>
          </a:xfrm>
        </p:spPr>
        <p:txBody>
          <a:bodyPr lIns="9144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0" i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03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5FDFF90C-16B5-945F-596C-1B38E041D6A0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578006" y="3536887"/>
            <a:ext cx="3585293" cy="430479"/>
          </a:xfrm>
        </p:spPr>
        <p:txBody>
          <a:bodyPr lIns="9144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ITEM TITLE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6A6CEE0A-3910-D919-E6A5-BC2E5DCC4FD2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809714" y="3536887"/>
            <a:ext cx="758983" cy="430479"/>
          </a:xfrm>
        </p:spPr>
        <p:txBody>
          <a:bodyPr lIns="9144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0" i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04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E7228D8F-B2B6-EC50-667C-7ACF73B507E5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7578006" y="4130643"/>
            <a:ext cx="3585293" cy="430479"/>
          </a:xfrm>
        </p:spPr>
        <p:txBody>
          <a:bodyPr lIns="9144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ITEM TITLE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00CFC609-5043-6202-B048-BC17996A651D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6809714" y="4130643"/>
            <a:ext cx="758983" cy="430479"/>
          </a:xfrm>
        </p:spPr>
        <p:txBody>
          <a:bodyPr lIns="9144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0" i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05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7619FEB-56F8-D6C8-9BD4-0F9FAA22B722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7578006" y="4725909"/>
            <a:ext cx="3585293" cy="430479"/>
          </a:xfrm>
        </p:spPr>
        <p:txBody>
          <a:bodyPr lIns="9144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ITEM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6AFCEBFA-B821-A585-2633-ADFDE653D3B5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809714" y="4725909"/>
            <a:ext cx="758983" cy="430479"/>
          </a:xfrm>
        </p:spPr>
        <p:txBody>
          <a:bodyPr lIns="9144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0" i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728660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7495B67-D81D-D796-C7BE-3C50869BD078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74553" y="3198321"/>
            <a:ext cx="6158384" cy="107529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8000" b="1" spc="8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CC623A6-2B39-245F-7304-D83903E0042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274553" y="2038218"/>
            <a:ext cx="6158384" cy="1292038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4000" b="0" spc="8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C56C67E5-0C31-F4BA-957C-ACCDE2CFBA9B}"/>
              </a:ext>
            </a:extLst>
          </p:cNvPr>
          <p:cNvSpPr/>
          <p:nvPr userDrawn="1"/>
        </p:nvSpPr>
        <p:spPr>
          <a:xfrm>
            <a:off x="7122058" y="571500"/>
            <a:ext cx="6665451" cy="5746079"/>
          </a:xfrm>
          <a:prstGeom prst="hexagon">
            <a:avLst>
              <a:gd name="adj" fmla="val 27048"/>
              <a:gd name="vf" fmla="val 115470"/>
            </a:avLst>
          </a:prstGeom>
          <a:solidFill>
            <a:schemeClr val="tx2">
              <a:alpha val="25000"/>
            </a:schemeClr>
          </a:solidFill>
          <a:ln w="50800" cap="rnd">
            <a:noFill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22118"/>
                      <a:gd name="connsiteY0" fmla="*/ 1087120 h 2174240"/>
                      <a:gd name="connsiteX1" fmla="*/ 175751 w 2522118"/>
                      <a:gd name="connsiteY1" fmla="*/ 735618 h 2174240"/>
                      <a:gd name="connsiteX2" fmla="*/ 340631 w 2522118"/>
                      <a:gd name="connsiteY2" fmla="*/ 405859 h 2174240"/>
                      <a:gd name="connsiteX3" fmla="*/ 543560 w 2522118"/>
                      <a:gd name="connsiteY3" fmla="*/ 1 h 2174240"/>
                      <a:gd name="connsiteX4" fmla="*/ 1007543 w 2522118"/>
                      <a:gd name="connsiteY4" fmla="*/ 1 h 2174240"/>
                      <a:gd name="connsiteX5" fmla="*/ 1457175 w 2522118"/>
                      <a:gd name="connsiteY5" fmla="*/ 1 h 2174240"/>
                      <a:gd name="connsiteX6" fmla="*/ 1978558 w 2522118"/>
                      <a:gd name="connsiteY6" fmla="*/ 1 h 2174240"/>
                      <a:gd name="connsiteX7" fmla="*/ 2159745 w 2522118"/>
                      <a:gd name="connsiteY7" fmla="*/ 362374 h 2174240"/>
                      <a:gd name="connsiteX8" fmla="*/ 2351803 w 2522118"/>
                      <a:gd name="connsiteY8" fmla="*/ 746489 h 2174240"/>
                      <a:gd name="connsiteX9" fmla="*/ 2522118 w 2522118"/>
                      <a:gd name="connsiteY9" fmla="*/ 1087120 h 2174240"/>
                      <a:gd name="connsiteX10" fmla="*/ 2340931 w 2522118"/>
                      <a:gd name="connsiteY10" fmla="*/ 1449493 h 2174240"/>
                      <a:gd name="connsiteX11" fmla="*/ 2165180 w 2522118"/>
                      <a:gd name="connsiteY11" fmla="*/ 1800995 h 2174240"/>
                      <a:gd name="connsiteX12" fmla="*/ 1978558 w 2522118"/>
                      <a:gd name="connsiteY12" fmla="*/ 2174239 h 2174240"/>
                      <a:gd name="connsiteX13" fmla="*/ 1514575 w 2522118"/>
                      <a:gd name="connsiteY13" fmla="*/ 2174239 h 2174240"/>
                      <a:gd name="connsiteX14" fmla="*/ 1036243 w 2522118"/>
                      <a:gd name="connsiteY14" fmla="*/ 2174239 h 2174240"/>
                      <a:gd name="connsiteX15" fmla="*/ 543560 w 2522118"/>
                      <a:gd name="connsiteY15" fmla="*/ 2174239 h 2174240"/>
                      <a:gd name="connsiteX16" fmla="*/ 356938 w 2522118"/>
                      <a:gd name="connsiteY16" fmla="*/ 1800995 h 2174240"/>
                      <a:gd name="connsiteX17" fmla="*/ 192058 w 2522118"/>
                      <a:gd name="connsiteY17" fmla="*/ 1471235 h 2174240"/>
                      <a:gd name="connsiteX18" fmla="*/ 0 w 2522118"/>
                      <a:gd name="connsiteY18" fmla="*/ 1087120 h 2174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522118" h="2174240" extrusionOk="0">
                        <a:moveTo>
                          <a:pt x="0" y="1087120"/>
                        </a:moveTo>
                        <a:cubicBezTo>
                          <a:pt x="17212" y="973913"/>
                          <a:pt x="152216" y="861708"/>
                          <a:pt x="175751" y="735618"/>
                        </a:cubicBezTo>
                        <a:cubicBezTo>
                          <a:pt x="199286" y="609528"/>
                          <a:pt x="315352" y="545498"/>
                          <a:pt x="340631" y="405859"/>
                        </a:cubicBezTo>
                        <a:cubicBezTo>
                          <a:pt x="365910" y="266220"/>
                          <a:pt x="486465" y="146099"/>
                          <a:pt x="543560" y="1"/>
                        </a:cubicBezTo>
                        <a:cubicBezTo>
                          <a:pt x="652845" y="-354"/>
                          <a:pt x="849601" y="21023"/>
                          <a:pt x="1007543" y="1"/>
                        </a:cubicBezTo>
                        <a:cubicBezTo>
                          <a:pt x="1165485" y="-21021"/>
                          <a:pt x="1327139" y="1835"/>
                          <a:pt x="1457175" y="1"/>
                        </a:cubicBezTo>
                        <a:cubicBezTo>
                          <a:pt x="1587211" y="-1833"/>
                          <a:pt x="1717868" y="4412"/>
                          <a:pt x="1978558" y="1"/>
                        </a:cubicBezTo>
                        <a:cubicBezTo>
                          <a:pt x="2054891" y="101844"/>
                          <a:pt x="2069547" y="276652"/>
                          <a:pt x="2159745" y="362374"/>
                        </a:cubicBezTo>
                        <a:cubicBezTo>
                          <a:pt x="2249943" y="448096"/>
                          <a:pt x="2246244" y="613750"/>
                          <a:pt x="2351803" y="746489"/>
                        </a:cubicBezTo>
                        <a:cubicBezTo>
                          <a:pt x="2457361" y="879228"/>
                          <a:pt x="2417025" y="942538"/>
                          <a:pt x="2522118" y="1087120"/>
                        </a:cubicBezTo>
                        <a:cubicBezTo>
                          <a:pt x="2462997" y="1278881"/>
                          <a:pt x="2385310" y="1338269"/>
                          <a:pt x="2340931" y="1449493"/>
                        </a:cubicBezTo>
                        <a:cubicBezTo>
                          <a:pt x="2296552" y="1560717"/>
                          <a:pt x="2190198" y="1677586"/>
                          <a:pt x="2165180" y="1800995"/>
                        </a:cubicBezTo>
                        <a:cubicBezTo>
                          <a:pt x="2140162" y="1924404"/>
                          <a:pt x="2045367" y="2005305"/>
                          <a:pt x="1978558" y="2174239"/>
                        </a:cubicBezTo>
                        <a:cubicBezTo>
                          <a:pt x="1784199" y="2199188"/>
                          <a:pt x="1713369" y="2131087"/>
                          <a:pt x="1514575" y="2174239"/>
                        </a:cubicBezTo>
                        <a:cubicBezTo>
                          <a:pt x="1315781" y="2217391"/>
                          <a:pt x="1244510" y="2118365"/>
                          <a:pt x="1036243" y="2174239"/>
                        </a:cubicBezTo>
                        <a:cubicBezTo>
                          <a:pt x="827976" y="2230113"/>
                          <a:pt x="716175" y="2170471"/>
                          <a:pt x="543560" y="2174239"/>
                        </a:cubicBezTo>
                        <a:cubicBezTo>
                          <a:pt x="476106" y="2048834"/>
                          <a:pt x="430099" y="1924823"/>
                          <a:pt x="356938" y="1800995"/>
                        </a:cubicBezTo>
                        <a:cubicBezTo>
                          <a:pt x="283777" y="1677167"/>
                          <a:pt x="241012" y="1558677"/>
                          <a:pt x="192058" y="1471235"/>
                        </a:cubicBezTo>
                        <a:cubicBezTo>
                          <a:pt x="143104" y="1383793"/>
                          <a:pt x="81990" y="1195008"/>
                          <a:pt x="0" y="1087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49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6888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7495B67-D81D-D796-C7BE-3C50869BD078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74553" y="3198321"/>
            <a:ext cx="6158384" cy="107529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8000" b="1" spc="8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CC623A6-2B39-245F-7304-D83903E0042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274553" y="2038218"/>
            <a:ext cx="6158384" cy="1292038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4000" b="0" spc="8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513B41-0FFC-6106-AD37-0DEB39A411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091" y="6106436"/>
            <a:ext cx="2248602" cy="4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09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6888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7B516FC0-9414-E87B-4DDA-1311CDBC65C2}"/>
              </a:ext>
            </a:extLst>
          </p:cNvPr>
          <p:cNvSpPr/>
          <p:nvPr userDrawn="1"/>
        </p:nvSpPr>
        <p:spPr>
          <a:xfrm>
            <a:off x="7158272" y="571500"/>
            <a:ext cx="6665451" cy="5746079"/>
          </a:xfrm>
          <a:prstGeom prst="hexagon">
            <a:avLst>
              <a:gd name="adj" fmla="val 27836"/>
              <a:gd name="vf" fmla="val 115470"/>
            </a:avLst>
          </a:prstGeom>
          <a:solidFill>
            <a:schemeClr val="bg1">
              <a:lumMod val="85000"/>
              <a:alpha val="25000"/>
            </a:schemeClr>
          </a:solidFill>
          <a:ln w="50800" cap="rnd">
            <a:noFill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22118"/>
                      <a:gd name="connsiteY0" fmla="*/ 1087120 h 2174240"/>
                      <a:gd name="connsiteX1" fmla="*/ 175751 w 2522118"/>
                      <a:gd name="connsiteY1" fmla="*/ 735618 h 2174240"/>
                      <a:gd name="connsiteX2" fmla="*/ 340631 w 2522118"/>
                      <a:gd name="connsiteY2" fmla="*/ 405859 h 2174240"/>
                      <a:gd name="connsiteX3" fmla="*/ 543560 w 2522118"/>
                      <a:gd name="connsiteY3" fmla="*/ 1 h 2174240"/>
                      <a:gd name="connsiteX4" fmla="*/ 1007543 w 2522118"/>
                      <a:gd name="connsiteY4" fmla="*/ 1 h 2174240"/>
                      <a:gd name="connsiteX5" fmla="*/ 1457175 w 2522118"/>
                      <a:gd name="connsiteY5" fmla="*/ 1 h 2174240"/>
                      <a:gd name="connsiteX6" fmla="*/ 1978558 w 2522118"/>
                      <a:gd name="connsiteY6" fmla="*/ 1 h 2174240"/>
                      <a:gd name="connsiteX7" fmla="*/ 2159745 w 2522118"/>
                      <a:gd name="connsiteY7" fmla="*/ 362374 h 2174240"/>
                      <a:gd name="connsiteX8" fmla="*/ 2351803 w 2522118"/>
                      <a:gd name="connsiteY8" fmla="*/ 746489 h 2174240"/>
                      <a:gd name="connsiteX9" fmla="*/ 2522118 w 2522118"/>
                      <a:gd name="connsiteY9" fmla="*/ 1087120 h 2174240"/>
                      <a:gd name="connsiteX10" fmla="*/ 2340931 w 2522118"/>
                      <a:gd name="connsiteY10" fmla="*/ 1449493 h 2174240"/>
                      <a:gd name="connsiteX11" fmla="*/ 2165180 w 2522118"/>
                      <a:gd name="connsiteY11" fmla="*/ 1800995 h 2174240"/>
                      <a:gd name="connsiteX12" fmla="*/ 1978558 w 2522118"/>
                      <a:gd name="connsiteY12" fmla="*/ 2174239 h 2174240"/>
                      <a:gd name="connsiteX13" fmla="*/ 1514575 w 2522118"/>
                      <a:gd name="connsiteY13" fmla="*/ 2174239 h 2174240"/>
                      <a:gd name="connsiteX14" fmla="*/ 1036243 w 2522118"/>
                      <a:gd name="connsiteY14" fmla="*/ 2174239 h 2174240"/>
                      <a:gd name="connsiteX15" fmla="*/ 543560 w 2522118"/>
                      <a:gd name="connsiteY15" fmla="*/ 2174239 h 2174240"/>
                      <a:gd name="connsiteX16" fmla="*/ 356938 w 2522118"/>
                      <a:gd name="connsiteY16" fmla="*/ 1800995 h 2174240"/>
                      <a:gd name="connsiteX17" fmla="*/ 192058 w 2522118"/>
                      <a:gd name="connsiteY17" fmla="*/ 1471235 h 2174240"/>
                      <a:gd name="connsiteX18" fmla="*/ 0 w 2522118"/>
                      <a:gd name="connsiteY18" fmla="*/ 1087120 h 2174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522118" h="2174240" extrusionOk="0">
                        <a:moveTo>
                          <a:pt x="0" y="1087120"/>
                        </a:moveTo>
                        <a:cubicBezTo>
                          <a:pt x="17212" y="973913"/>
                          <a:pt x="152216" y="861708"/>
                          <a:pt x="175751" y="735618"/>
                        </a:cubicBezTo>
                        <a:cubicBezTo>
                          <a:pt x="199286" y="609528"/>
                          <a:pt x="315352" y="545498"/>
                          <a:pt x="340631" y="405859"/>
                        </a:cubicBezTo>
                        <a:cubicBezTo>
                          <a:pt x="365910" y="266220"/>
                          <a:pt x="486465" y="146099"/>
                          <a:pt x="543560" y="1"/>
                        </a:cubicBezTo>
                        <a:cubicBezTo>
                          <a:pt x="652845" y="-354"/>
                          <a:pt x="849601" y="21023"/>
                          <a:pt x="1007543" y="1"/>
                        </a:cubicBezTo>
                        <a:cubicBezTo>
                          <a:pt x="1165485" y="-21021"/>
                          <a:pt x="1327139" y="1835"/>
                          <a:pt x="1457175" y="1"/>
                        </a:cubicBezTo>
                        <a:cubicBezTo>
                          <a:pt x="1587211" y="-1833"/>
                          <a:pt x="1717868" y="4412"/>
                          <a:pt x="1978558" y="1"/>
                        </a:cubicBezTo>
                        <a:cubicBezTo>
                          <a:pt x="2054891" y="101844"/>
                          <a:pt x="2069547" y="276652"/>
                          <a:pt x="2159745" y="362374"/>
                        </a:cubicBezTo>
                        <a:cubicBezTo>
                          <a:pt x="2249943" y="448096"/>
                          <a:pt x="2246244" y="613750"/>
                          <a:pt x="2351803" y="746489"/>
                        </a:cubicBezTo>
                        <a:cubicBezTo>
                          <a:pt x="2457361" y="879228"/>
                          <a:pt x="2417025" y="942538"/>
                          <a:pt x="2522118" y="1087120"/>
                        </a:cubicBezTo>
                        <a:cubicBezTo>
                          <a:pt x="2462997" y="1278881"/>
                          <a:pt x="2385310" y="1338269"/>
                          <a:pt x="2340931" y="1449493"/>
                        </a:cubicBezTo>
                        <a:cubicBezTo>
                          <a:pt x="2296552" y="1560717"/>
                          <a:pt x="2190198" y="1677586"/>
                          <a:pt x="2165180" y="1800995"/>
                        </a:cubicBezTo>
                        <a:cubicBezTo>
                          <a:pt x="2140162" y="1924404"/>
                          <a:pt x="2045367" y="2005305"/>
                          <a:pt x="1978558" y="2174239"/>
                        </a:cubicBezTo>
                        <a:cubicBezTo>
                          <a:pt x="1784199" y="2199188"/>
                          <a:pt x="1713369" y="2131087"/>
                          <a:pt x="1514575" y="2174239"/>
                        </a:cubicBezTo>
                        <a:cubicBezTo>
                          <a:pt x="1315781" y="2217391"/>
                          <a:pt x="1244510" y="2118365"/>
                          <a:pt x="1036243" y="2174239"/>
                        </a:cubicBezTo>
                        <a:cubicBezTo>
                          <a:pt x="827976" y="2230113"/>
                          <a:pt x="716175" y="2170471"/>
                          <a:pt x="543560" y="2174239"/>
                        </a:cubicBezTo>
                        <a:cubicBezTo>
                          <a:pt x="476106" y="2048834"/>
                          <a:pt x="430099" y="1924823"/>
                          <a:pt x="356938" y="1800995"/>
                        </a:cubicBezTo>
                        <a:cubicBezTo>
                          <a:pt x="283777" y="1677167"/>
                          <a:pt x="241012" y="1558677"/>
                          <a:pt x="192058" y="1471235"/>
                        </a:cubicBezTo>
                        <a:cubicBezTo>
                          <a:pt x="143104" y="1383793"/>
                          <a:pt x="81990" y="1195008"/>
                          <a:pt x="0" y="1087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98F38-781B-F67F-905E-C2F079A07F0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74553" y="3198318"/>
            <a:ext cx="6158384" cy="107529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8000" b="1" spc="80" baseline="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DFE7B1D-C910-3FAC-D047-0912B92D8BD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274553" y="2038215"/>
            <a:ext cx="6158384" cy="1292038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4000" b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3847536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98F38-781B-F67F-905E-C2F079A07F0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74553" y="3198318"/>
            <a:ext cx="6158384" cy="107529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8000" b="1" spc="80" baseline="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DFE7B1D-C910-3FAC-D047-0912B92D8BD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274553" y="2038215"/>
            <a:ext cx="6158384" cy="1292038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4000" b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4C6FA-DE07-C966-3A25-B7C4264AB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304" y="6106436"/>
            <a:ext cx="2230115" cy="47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88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Conten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7495B67-D81D-D796-C7BE-3C50869BD078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74553" y="3198321"/>
            <a:ext cx="4821447" cy="107529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8000" b="1" spc="8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CC623A6-2B39-245F-7304-D83903E0042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274553" y="2038218"/>
            <a:ext cx="4821447" cy="1292038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4000" b="0" spc="8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48D853-4028-C6F2-AFB3-080E90DE6820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6343085" y="1639338"/>
            <a:ext cx="4591616" cy="1137346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gravida,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dui.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942BEE9-82F1-A38C-F711-7D0E24DD96DC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6343083" y="980259"/>
            <a:ext cx="4591617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FBEEF57-01E7-3BE8-C68C-DE0868B04CFB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3085" y="3385011"/>
            <a:ext cx="4591616" cy="1137346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gravida,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dui.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F501D4E-16EF-C259-DC9E-8FE705CEA82B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6343083" y="2725932"/>
            <a:ext cx="4591617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ED312F1-8B83-5CF2-4ECA-A0D70161138F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6343085" y="5149154"/>
            <a:ext cx="4591616" cy="1137346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gravida,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dui.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0062B2C-1D2C-48F6-BC70-3EE643698FDF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6343083" y="4490075"/>
            <a:ext cx="4591617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501116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6888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7495B67-D81D-D796-C7BE-3C50869BD078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74553" y="3198321"/>
            <a:ext cx="4821447" cy="107529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8000" b="1" spc="80" baseline="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CC623A6-2B39-245F-7304-D83903E0042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274553" y="2038218"/>
            <a:ext cx="4821447" cy="1292038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4000" b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A54BACF-8DD0-9F76-DC71-A63690209D0A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6343085" y="1639338"/>
            <a:ext cx="4591616" cy="1137346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gravida,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dui.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4D504-7574-9FAC-BC91-140BAE39E013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6343083" y="980259"/>
            <a:ext cx="4591617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B0332AA-08EE-EC38-2311-E5A9A7EB7DF6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3085" y="3385011"/>
            <a:ext cx="4591616" cy="1137346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gravida,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dui.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08796CF-C11C-2B1B-94F6-9FF3D67C662C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6343083" y="2725932"/>
            <a:ext cx="4591617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D164EA9-AC83-9C1F-099B-77679990AC6C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6343085" y="5149154"/>
            <a:ext cx="4591616" cy="1137346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gravida,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dui.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40150DE-6702-6992-6971-558CCA53F36A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6343083" y="4490075"/>
            <a:ext cx="4591617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25871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6888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CAB9739-BA96-3AA3-7835-414DD8999FFB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265500" y="580553"/>
            <a:ext cx="6312249" cy="533023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3200" b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047A2F35-7827-914A-4D87-2B1CD85E234B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65500" y="1125021"/>
            <a:ext cx="6303197" cy="112023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5400" b="1" spc="80" baseline="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1AA1004-C208-5852-F10C-040D43649A6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265499" y="2516808"/>
            <a:ext cx="6303197" cy="3769692"/>
          </a:xfrm>
        </p:spPr>
        <p:txBody>
          <a:bodyPr lIns="0" tIns="0" rIns="0" bIns="0" anchor="t" anchorCtr="0">
            <a:noAutofit/>
          </a:bodyPr>
          <a:lstStyle>
            <a:lvl1pPr marL="285750" indent="-28575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Char char="•"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este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5000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este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5000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este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5000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este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5000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este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75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CAB9739-BA96-3AA3-7835-414DD8999FFB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265501" y="580553"/>
            <a:ext cx="4830499" cy="533023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3200" b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047A2F35-7827-914A-4D87-2B1CD85E234B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65500" y="1125021"/>
            <a:ext cx="4830501" cy="112023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5400" b="1" spc="80" baseline="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1AA1004-C208-5852-F10C-040D43649A6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265499" y="2516808"/>
            <a:ext cx="4830501" cy="3769692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>
              <a:buNone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gravida,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dui. Donec pharetra </a:t>
            </a:r>
            <a:r>
              <a:rPr lang="en-US" err="1"/>
              <a:t>hendrerit</a:t>
            </a:r>
            <a:r>
              <a:rPr lang="en-US"/>
              <a:t> nisi, non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vitae.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dapibus</a:t>
            </a:r>
            <a:r>
              <a:rPr lang="en-US"/>
              <a:t> in magna </a:t>
            </a:r>
            <a:r>
              <a:rPr lang="en-US" err="1"/>
              <a:t>quis</a:t>
            </a:r>
            <a:r>
              <a:rPr lang="en-US"/>
              <a:t>,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est.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80859-EA48-F7B5-0A84-54125DBD1EF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609031" y="571500"/>
            <a:ext cx="4554270" cy="5715000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808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986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6888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CAB9739-BA96-3AA3-7835-414DD8999FFB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265501" y="580553"/>
            <a:ext cx="4830499" cy="533023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3200" b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047A2F35-7827-914A-4D87-2B1CD85E234B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65500" y="1125021"/>
            <a:ext cx="4830501" cy="112023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5400" b="1" spc="80" baseline="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1AA1004-C208-5852-F10C-040D43649A6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6000" y="571500"/>
            <a:ext cx="4830501" cy="1664706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>
              <a:buNone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gravida,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dui.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80859-EA48-F7B5-0A84-54125DBD1EF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266353" y="2507810"/>
            <a:ext cx="9906001" cy="3778690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5291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CAB9739-BA96-3AA3-7835-414DD8999FFB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265501" y="580553"/>
            <a:ext cx="6806442" cy="533023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3200" b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047A2F35-7827-914A-4D87-2B1CD85E234B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65500" y="1125021"/>
            <a:ext cx="6806445" cy="112023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5400" b="1" spc="80" baseline="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DB998B-7FED-D398-23F8-2AD598ECB9F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265500" y="3429000"/>
            <a:ext cx="4830500" cy="2857499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9373A01-0267-D15C-F829-A7F2E6BFE0EC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6571684" y="4595633"/>
            <a:ext cx="4591616" cy="1137346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gravida,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dui.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7872FE0-1BD4-C490-2AF9-248FF04F0B80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6571682" y="3936554"/>
            <a:ext cx="4591617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1444094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CAB9739-BA96-3AA3-7835-414DD8999FFB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265501" y="580553"/>
            <a:ext cx="6806442" cy="533023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3200" b="0" spc="8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047A2F35-7827-914A-4D87-2B1CD85E234B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65500" y="1125021"/>
            <a:ext cx="6806445" cy="112023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5400" b="1" spc="8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80859-EA48-F7B5-0A84-54125DBD1EF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265500" y="3439160"/>
            <a:ext cx="4830500" cy="2857499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D356640-7758-20D5-23D7-DDC7F64066A4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6571684" y="4605793"/>
            <a:ext cx="4591616" cy="1137346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gravida,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dui.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4A2E0-FD04-99C9-F621-13D2EAEEB3C7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6571682" y="3946714"/>
            <a:ext cx="4591617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1945321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umb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5E3C1EC7-F5C5-A471-AD78-F642D6E0EDAF}"/>
              </a:ext>
            </a:extLst>
          </p:cNvPr>
          <p:cNvSpPr/>
          <p:nvPr userDrawn="1"/>
        </p:nvSpPr>
        <p:spPr>
          <a:xfrm>
            <a:off x="-1619405" y="580553"/>
            <a:ext cx="6665451" cy="5746079"/>
          </a:xfrm>
          <a:prstGeom prst="hexagon">
            <a:avLst>
              <a:gd name="adj" fmla="val 27679"/>
              <a:gd name="vf" fmla="val 115470"/>
            </a:avLst>
          </a:prstGeom>
          <a:solidFill>
            <a:schemeClr val="tx2">
              <a:alpha val="25000"/>
            </a:schemeClr>
          </a:solidFill>
          <a:ln w="50800" cap="rnd">
            <a:noFill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22118"/>
                      <a:gd name="connsiteY0" fmla="*/ 1087120 h 2174240"/>
                      <a:gd name="connsiteX1" fmla="*/ 175751 w 2522118"/>
                      <a:gd name="connsiteY1" fmla="*/ 735618 h 2174240"/>
                      <a:gd name="connsiteX2" fmla="*/ 340631 w 2522118"/>
                      <a:gd name="connsiteY2" fmla="*/ 405859 h 2174240"/>
                      <a:gd name="connsiteX3" fmla="*/ 543560 w 2522118"/>
                      <a:gd name="connsiteY3" fmla="*/ 1 h 2174240"/>
                      <a:gd name="connsiteX4" fmla="*/ 1007543 w 2522118"/>
                      <a:gd name="connsiteY4" fmla="*/ 1 h 2174240"/>
                      <a:gd name="connsiteX5" fmla="*/ 1457175 w 2522118"/>
                      <a:gd name="connsiteY5" fmla="*/ 1 h 2174240"/>
                      <a:gd name="connsiteX6" fmla="*/ 1978558 w 2522118"/>
                      <a:gd name="connsiteY6" fmla="*/ 1 h 2174240"/>
                      <a:gd name="connsiteX7" fmla="*/ 2159745 w 2522118"/>
                      <a:gd name="connsiteY7" fmla="*/ 362374 h 2174240"/>
                      <a:gd name="connsiteX8" fmla="*/ 2351803 w 2522118"/>
                      <a:gd name="connsiteY8" fmla="*/ 746489 h 2174240"/>
                      <a:gd name="connsiteX9" fmla="*/ 2522118 w 2522118"/>
                      <a:gd name="connsiteY9" fmla="*/ 1087120 h 2174240"/>
                      <a:gd name="connsiteX10" fmla="*/ 2340931 w 2522118"/>
                      <a:gd name="connsiteY10" fmla="*/ 1449493 h 2174240"/>
                      <a:gd name="connsiteX11" fmla="*/ 2165180 w 2522118"/>
                      <a:gd name="connsiteY11" fmla="*/ 1800995 h 2174240"/>
                      <a:gd name="connsiteX12" fmla="*/ 1978558 w 2522118"/>
                      <a:gd name="connsiteY12" fmla="*/ 2174239 h 2174240"/>
                      <a:gd name="connsiteX13" fmla="*/ 1514575 w 2522118"/>
                      <a:gd name="connsiteY13" fmla="*/ 2174239 h 2174240"/>
                      <a:gd name="connsiteX14" fmla="*/ 1036243 w 2522118"/>
                      <a:gd name="connsiteY14" fmla="*/ 2174239 h 2174240"/>
                      <a:gd name="connsiteX15" fmla="*/ 543560 w 2522118"/>
                      <a:gd name="connsiteY15" fmla="*/ 2174239 h 2174240"/>
                      <a:gd name="connsiteX16" fmla="*/ 356938 w 2522118"/>
                      <a:gd name="connsiteY16" fmla="*/ 1800995 h 2174240"/>
                      <a:gd name="connsiteX17" fmla="*/ 192058 w 2522118"/>
                      <a:gd name="connsiteY17" fmla="*/ 1471235 h 2174240"/>
                      <a:gd name="connsiteX18" fmla="*/ 0 w 2522118"/>
                      <a:gd name="connsiteY18" fmla="*/ 1087120 h 2174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522118" h="2174240" extrusionOk="0">
                        <a:moveTo>
                          <a:pt x="0" y="1087120"/>
                        </a:moveTo>
                        <a:cubicBezTo>
                          <a:pt x="17212" y="973913"/>
                          <a:pt x="152216" y="861708"/>
                          <a:pt x="175751" y="735618"/>
                        </a:cubicBezTo>
                        <a:cubicBezTo>
                          <a:pt x="199286" y="609528"/>
                          <a:pt x="315352" y="545498"/>
                          <a:pt x="340631" y="405859"/>
                        </a:cubicBezTo>
                        <a:cubicBezTo>
                          <a:pt x="365910" y="266220"/>
                          <a:pt x="486465" y="146099"/>
                          <a:pt x="543560" y="1"/>
                        </a:cubicBezTo>
                        <a:cubicBezTo>
                          <a:pt x="652845" y="-354"/>
                          <a:pt x="849601" y="21023"/>
                          <a:pt x="1007543" y="1"/>
                        </a:cubicBezTo>
                        <a:cubicBezTo>
                          <a:pt x="1165485" y="-21021"/>
                          <a:pt x="1327139" y="1835"/>
                          <a:pt x="1457175" y="1"/>
                        </a:cubicBezTo>
                        <a:cubicBezTo>
                          <a:pt x="1587211" y="-1833"/>
                          <a:pt x="1717868" y="4412"/>
                          <a:pt x="1978558" y="1"/>
                        </a:cubicBezTo>
                        <a:cubicBezTo>
                          <a:pt x="2054891" y="101844"/>
                          <a:pt x="2069547" y="276652"/>
                          <a:pt x="2159745" y="362374"/>
                        </a:cubicBezTo>
                        <a:cubicBezTo>
                          <a:pt x="2249943" y="448096"/>
                          <a:pt x="2246244" y="613750"/>
                          <a:pt x="2351803" y="746489"/>
                        </a:cubicBezTo>
                        <a:cubicBezTo>
                          <a:pt x="2457361" y="879228"/>
                          <a:pt x="2417025" y="942538"/>
                          <a:pt x="2522118" y="1087120"/>
                        </a:cubicBezTo>
                        <a:cubicBezTo>
                          <a:pt x="2462997" y="1278881"/>
                          <a:pt x="2385310" y="1338269"/>
                          <a:pt x="2340931" y="1449493"/>
                        </a:cubicBezTo>
                        <a:cubicBezTo>
                          <a:pt x="2296552" y="1560717"/>
                          <a:pt x="2190198" y="1677586"/>
                          <a:pt x="2165180" y="1800995"/>
                        </a:cubicBezTo>
                        <a:cubicBezTo>
                          <a:pt x="2140162" y="1924404"/>
                          <a:pt x="2045367" y="2005305"/>
                          <a:pt x="1978558" y="2174239"/>
                        </a:cubicBezTo>
                        <a:cubicBezTo>
                          <a:pt x="1784199" y="2199188"/>
                          <a:pt x="1713369" y="2131087"/>
                          <a:pt x="1514575" y="2174239"/>
                        </a:cubicBezTo>
                        <a:cubicBezTo>
                          <a:pt x="1315781" y="2217391"/>
                          <a:pt x="1244510" y="2118365"/>
                          <a:pt x="1036243" y="2174239"/>
                        </a:cubicBezTo>
                        <a:cubicBezTo>
                          <a:pt x="827976" y="2230113"/>
                          <a:pt x="716175" y="2170471"/>
                          <a:pt x="543560" y="2174239"/>
                        </a:cubicBezTo>
                        <a:cubicBezTo>
                          <a:pt x="476106" y="2048834"/>
                          <a:pt x="430099" y="1924823"/>
                          <a:pt x="356938" y="1800995"/>
                        </a:cubicBezTo>
                        <a:cubicBezTo>
                          <a:pt x="283777" y="1677167"/>
                          <a:pt x="241012" y="1558677"/>
                          <a:pt x="192058" y="1471235"/>
                        </a:cubicBezTo>
                        <a:cubicBezTo>
                          <a:pt x="143104" y="1383793"/>
                          <a:pt x="81990" y="1195008"/>
                          <a:pt x="0" y="1087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CAB9739-BA96-3AA3-7835-414DD8999FFB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265500" y="580553"/>
            <a:ext cx="6312249" cy="533023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3200" b="0" spc="8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047A2F35-7827-914A-4D87-2B1CD85E234B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65500" y="1125021"/>
            <a:ext cx="6303197" cy="112023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5400" b="1" spc="8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54F07E5-C848-2E0C-F1A1-3B67E1348039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6104626" y="4244444"/>
            <a:ext cx="4830500" cy="1246517"/>
          </a:xfrm>
        </p:spPr>
        <p:txBody>
          <a:bodyPr lIns="0" tIns="0" rIns="0" bIns="0" anchor="t" anchorCtr="0">
            <a:noAutofit/>
          </a:bodyPr>
          <a:lstStyle>
            <a:lvl1pPr marL="285750" indent="-28575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>
              <a:buNone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gravida,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dui.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12AD7F4-593A-5C6A-4ECD-1D8DD83A6DC7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6104627" y="2649500"/>
            <a:ext cx="4830500" cy="239615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13200" b="1" spc="8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73%</a:t>
            </a:r>
          </a:p>
        </p:txBody>
      </p:sp>
    </p:spTree>
    <p:extLst>
      <p:ext uri="{BB962C8B-B14F-4D97-AF65-F5344CB8AC3E}">
        <p14:creationId xmlns:p14="http://schemas.microsoft.com/office/powerpoint/2010/main" val="791479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umb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CAB9739-BA96-3AA3-7835-414DD8999FFB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265500" y="580553"/>
            <a:ext cx="6312249" cy="533023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3200" b="0" spc="8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047A2F35-7827-914A-4D87-2B1CD85E234B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65500" y="1125021"/>
            <a:ext cx="6303197" cy="112023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5400" b="1" spc="8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54F07E5-C848-2E0C-F1A1-3B67E1348039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3698147" y="4223422"/>
            <a:ext cx="4830500" cy="1246517"/>
          </a:xfrm>
        </p:spPr>
        <p:txBody>
          <a:bodyPr lIns="0" tIns="0" rIns="0" bIns="0" anchor="t" anchorCtr="0">
            <a:noAutofit/>
          </a:bodyPr>
          <a:lstStyle>
            <a:lvl1pPr marL="285750" indent="-285750" algn="ctr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>
              <a:buNone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gravida,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dui.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12AD7F4-593A-5C6A-4ECD-1D8DD83A6DC7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3698148" y="2660012"/>
            <a:ext cx="4830500" cy="239615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ts val="5000"/>
              </a:lnSpc>
              <a:spcBef>
                <a:spcPts val="0"/>
              </a:spcBef>
              <a:buNone/>
              <a:defRPr sz="13200" b="1" spc="8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73%</a:t>
            </a:r>
          </a:p>
        </p:txBody>
      </p:sp>
    </p:spTree>
    <p:extLst>
      <p:ext uri="{BB962C8B-B14F-4D97-AF65-F5344CB8AC3E}">
        <p14:creationId xmlns:p14="http://schemas.microsoft.com/office/powerpoint/2010/main" val="1367749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umb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5E3C1EC7-F5C5-A471-AD78-F642D6E0EDAF}"/>
              </a:ext>
            </a:extLst>
          </p:cNvPr>
          <p:cNvSpPr/>
          <p:nvPr userDrawn="1"/>
        </p:nvSpPr>
        <p:spPr>
          <a:xfrm>
            <a:off x="-1574137" y="571500"/>
            <a:ext cx="6665451" cy="5746079"/>
          </a:xfrm>
          <a:prstGeom prst="hexagon">
            <a:avLst>
              <a:gd name="adj" fmla="val 26891"/>
              <a:gd name="vf" fmla="val 115470"/>
            </a:avLst>
          </a:prstGeom>
          <a:solidFill>
            <a:schemeClr val="bg1">
              <a:lumMod val="85000"/>
              <a:alpha val="25000"/>
            </a:schemeClr>
          </a:solidFill>
          <a:ln w="50800" cap="rnd">
            <a:noFill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22118"/>
                      <a:gd name="connsiteY0" fmla="*/ 1087120 h 2174240"/>
                      <a:gd name="connsiteX1" fmla="*/ 175751 w 2522118"/>
                      <a:gd name="connsiteY1" fmla="*/ 735618 h 2174240"/>
                      <a:gd name="connsiteX2" fmla="*/ 340631 w 2522118"/>
                      <a:gd name="connsiteY2" fmla="*/ 405859 h 2174240"/>
                      <a:gd name="connsiteX3" fmla="*/ 543560 w 2522118"/>
                      <a:gd name="connsiteY3" fmla="*/ 1 h 2174240"/>
                      <a:gd name="connsiteX4" fmla="*/ 1007543 w 2522118"/>
                      <a:gd name="connsiteY4" fmla="*/ 1 h 2174240"/>
                      <a:gd name="connsiteX5" fmla="*/ 1457175 w 2522118"/>
                      <a:gd name="connsiteY5" fmla="*/ 1 h 2174240"/>
                      <a:gd name="connsiteX6" fmla="*/ 1978558 w 2522118"/>
                      <a:gd name="connsiteY6" fmla="*/ 1 h 2174240"/>
                      <a:gd name="connsiteX7" fmla="*/ 2159745 w 2522118"/>
                      <a:gd name="connsiteY7" fmla="*/ 362374 h 2174240"/>
                      <a:gd name="connsiteX8" fmla="*/ 2351803 w 2522118"/>
                      <a:gd name="connsiteY8" fmla="*/ 746489 h 2174240"/>
                      <a:gd name="connsiteX9" fmla="*/ 2522118 w 2522118"/>
                      <a:gd name="connsiteY9" fmla="*/ 1087120 h 2174240"/>
                      <a:gd name="connsiteX10" fmla="*/ 2340931 w 2522118"/>
                      <a:gd name="connsiteY10" fmla="*/ 1449493 h 2174240"/>
                      <a:gd name="connsiteX11" fmla="*/ 2165180 w 2522118"/>
                      <a:gd name="connsiteY11" fmla="*/ 1800995 h 2174240"/>
                      <a:gd name="connsiteX12" fmla="*/ 1978558 w 2522118"/>
                      <a:gd name="connsiteY12" fmla="*/ 2174239 h 2174240"/>
                      <a:gd name="connsiteX13" fmla="*/ 1514575 w 2522118"/>
                      <a:gd name="connsiteY13" fmla="*/ 2174239 h 2174240"/>
                      <a:gd name="connsiteX14" fmla="*/ 1036243 w 2522118"/>
                      <a:gd name="connsiteY14" fmla="*/ 2174239 h 2174240"/>
                      <a:gd name="connsiteX15" fmla="*/ 543560 w 2522118"/>
                      <a:gd name="connsiteY15" fmla="*/ 2174239 h 2174240"/>
                      <a:gd name="connsiteX16" fmla="*/ 356938 w 2522118"/>
                      <a:gd name="connsiteY16" fmla="*/ 1800995 h 2174240"/>
                      <a:gd name="connsiteX17" fmla="*/ 192058 w 2522118"/>
                      <a:gd name="connsiteY17" fmla="*/ 1471235 h 2174240"/>
                      <a:gd name="connsiteX18" fmla="*/ 0 w 2522118"/>
                      <a:gd name="connsiteY18" fmla="*/ 1087120 h 2174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522118" h="2174240" extrusionOk="0">
                        <a:moveTo>
                          <a:pt x="0" y="1087120"/>
                        </a:moveTo>
                        <a:cubicBezTo>
                          <a:pt x="17212" y="973913"/>
                          <a:pt x="152216" y="861708"/>
                          <a:pt x="175751" y="735618"/>
                        </a:cubicBezTo>
                        <a:cubicBezTo>
                          <a:pt x="199286" y="609528"/>
                          <a:pt x="315352" y="545498"/>
                          <a:pt x="340631" y="405859"/>
                        </a:cubicBezTo>
                        <a:cubicBezTo>
                          <a:pt x="365910" y="266220"/>
                          <a:pt x="486465" y="146099"/>
                          <a:pt x="543560" y="1"/>
                        </a:cubicBezTo>
                        <a:cubicBezTo>
                          <a:pt x="652845" y="-354"/>
                          <a:pt x="849601" y="21023"/>
                          <a:pt x="1007543" y="1"/>
                        </a:cubicBezTo>
                        <a:cubicBezTo>
                          <a:pt x="1165485" y="-21021"/>
                          <a:pt x="1327139" y="1835"/>
                          <a:pt x="1457175" y="1"/>
                        </a:cubicBezTo>
                        <a:cubicBezTo>
                          <a:pt x="1587211" y="-1833"/>
                          <a:pt x="1717868" y="4412"/>
                          <a:pt x="1978558" y="1"/>
                        </a:cubicBezTo>
                        <a:cubicBezTo>
                          <a:pt x="2054891" y="101844"/>
                          <a:pt x="2069547" y="276652"/>
                          <a:pt x="2159745" y="362374"/>
                        </a:cubicBezTo>
                        <a:cubicBezTo>
                          <a:pt x="2249943" y="448096"/>
                          <a:pt x="2246244" y="613750"/>
                          <a:pt x="2351803" y="746489"/>
                        </a:cubicBezTo>
                        <a:cubicBezTo>
                          <a:pt x="2457361" y="879228"/>
                          <a:pt x="2417025" y="942538"/>
                          <a:pt x="2522118" y="1087120"/>
                        </a:cubicBezTo>
                        <a:cubicBezTo>
                          <a:pt x="2462997" y="1278881"/>
                          <a:pt x="2385310" y="1338269"/>
                          <a:pt x="2340931" y="1449493"/>
                        </a:cubicBezTo>
                        <a:cubicBezTo>
                          <a:pt x="2296552" y="1560717"/>
                          <a:pt x="2190198" y="1677586"/>
                          <a:pt x="2165180" y="1800995"/>
                        </a:cubicBezTo>
                        <a:cubicBezTo>
                          <a:pt x="2140162" y="1924404"/>
                          <a:pt x="2045367" y="2005305"/>
                          <a:pt x="1978558" y="2174239"/>
                        </a:cubicBezTo>
                        <a:cubicBezTo>
                          <a:pt x="1784199" y="2199188"/>
                          <a:pt x="1713369" y="2131087"/>
                          <a:pt x="1514575" y="2174239"/>
                        </a:cubicBezTo>
                        <a:cubicBezTo>
                          <a:pt x="1315781" y="2217391"/>
                          <a:pt x="1244510" y="2118365"/>
                          <a:pt x="1036243" y="2174239"/>
                        </a:cubicBezTo>
                        <a:cubicBezTo>
                          <a:pt x="827976" y="2230113"/>
                          <a:pt x="716175" y="2170471"/>
                          <a:pt x="543560" y="2174239"/>
                        </a:cubicBezTo>
                        <a:cubicBezTo>
                          <a:pt x="476106" y="2048834"/>
                          <a:pt x="430099" y="1924823"/>
                          <a:pt x="356938" y="1800995"/>
                        </a:cubicBezTo>
                        <a:cubicBezTo>
                          <a:pt x="283777" y="1677167"/>
                          <a:pt x="241012" y="1558677"/>
                          <a:pt x="192058" y="1471235"/>
                        </a:cubicBezTo>
                        <a:cubicBezTo>
                          <a:pt x="143104" y="1383793"/>
                          <a:pt x="81990" y="1195008"/>
                          <a:pt x="0" y="1087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CAB9739-BA96-3AA3-7835-414DD8999FFB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265500" y="580553"/>
            <a:ext cx="6312249" cy="533023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3200" b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047A2F35-7827-914A-4D87-2B1CD85E234B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65500" y="1125021"/>
            <a:ext cx="6303197" cy="112023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5400" b="1" spc="80" baseline="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54F07E5-C848-2E0C-F1A1-3B67E1348039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6104626" y="4244444"/>
            <a:ext cx="4830500" cy="1246517"/>
          </a:xfrm>
        </p:spPr>
        <p:txBody>
          <a:bodyPr lIns="0" tIns="0" rIns="0" bIns="0" anchor="t" anchorCtr="0">
            <a:noAutofit/>
          </a:bodyPr>
          <a:lstStyle>
            <a:lvl1pPr marL="285750" indent="-28575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Char char="•"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>
              <a:buNone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gravida,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dui.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12AD7F4-593A-5C6A-4ECD-1D8DD83A6DC7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6104627" y="2649500"/>
            <a:ext cx="4830500" cy="239615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13200" b="1" spc="80" baseline="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73%</a:t>
            </a:r>
          </a:p>
        </p:txBody>
      </p:sp>
    </p:spTree>
    <p:extLst>
      <p:ext uri="{BB962C8B-B14F-4D97-AF65-F5344CB8AC3E}">
        <p14:creationId xmlns:p14="http://schemas.microsoft.com/office/powerpoint/2010/main" val="2061676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umb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CAB9739-BA96-3AA3-7835-414DD8999FFB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265500" y="580553"/>
            <a:ext cx="6312249" cy="533023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3200" b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047A2F35-7827-914A-4D87-2B1CD85E234B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65500" y="1125021"/>
            <a:ext cx="6303197" cy="112023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5400" b="1" spc="80" baseline="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54F07E5-C848-2E0C-F1A1-3B67E1348039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3698147" y="4223422"/>
            <a:ext cx="4830500" cy="1246517"/>
          </a:xfrm>
        </p:spPr>
        <p:txBody>
          <a:bodyPr lIns="0" tIns="0" rIns="0" bIns="0" anchor="t" anchorCtr="0">
            <a:noAutofit/>
          </a:bodyPr>
          <a:lstStyle>
            <a:lvl1pPr marL="285750" indent="-285750" algn="ctr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Char char="•"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>
              <a:buNone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gravida,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dui.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12AD7F4-593A-5C6A-4ECD-1D8DD83A6DC7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3698148" y="2660012"/>
            <a:ext cx="4830500" cy="239615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ts val="5000"/>
              </a:lnSpc>
              <a:spcBef>
                <a:spcPts val="0"/>
              </a:spcBef>
              <a:buNone/>
              <a:defRPr sz="13200" b="1" spc="80" baseline="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73%</a:t>
            </a:r>
          </a:p>
        </p:txBody>
      </p:sp>
    </p:spTree>
    <p:extLst>
      <p:ext uri="{BB962C8B-B14F-4D97-AF65-F5344CB8AC3E}">
        <p14:creationId xmlns:p14="http://schemas.microsoft.com/office/powerpoint/2010/main" val="357263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CAB9739-BA96-3AA3-7835-414DD8999FFB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265500" y="580553"/>
            <a:ext cx="6312249" cy="533023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3200" b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047A2F35-7827-914A-4D87-2B1CD85E234B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65500" y="1125021"/>
            <a:ext cx="6303197" cy="112023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5400" b="1" spc="80" baseline="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1AA1004-C208-5852-F10C-040D43649A6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266353" y="4101220"/>
            <a:ext cx="4592093" cy="218528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gravida,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dui. Donec pharetra </a:t>
            </a:r>
            <a:r>
              <a:rPr lang="en-US" err="1"/>
              <a:t>hendrerit</a:t>
            </a:r>
            <a:r>
              <a:rPr lang="en-US"/>
              <a:t> nisi, non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vitae.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dapibus</a:t>
            </a:r>
            <a:r>
              <a:rPr lang="en-US"/>
              <a:t> in magna </a:t>
            </a:r>
            <a:r>
              <a:rPr lang="en-US" err="1"/>
              <a:t>quis</a:t>
            </a:r>
            <a:r>
              <a:rPr lang="en-US"/>
              <a:t>,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est. Donec </a:t>
            </a:r>
            <a:r>
              <a:rPr lang="en-US" err="1"/>
              <a:t>laoreet</a:t>
            </a:r>
            <a:r>
              <a:rPr lang="en-US"/>
              <a:t> eros </a:t>
            </a:r>
            <a:r>
              <a:rPr lang="en-US" err="1"/>
              <a:t>eget</a:t>
            </a:r>
            <a:r>
              <a:rPr lang="en-US"/>
              <a:t> pharetra </a:t>
            </a:r>
            <a:r>
              <a:rPr lang="en-US" err="1"/>
              <a:t>vulputate</a:t>
            </a:r>
            <a:r>
              <a:rPr lang="en-US"/>
              <a:t> nisi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magna.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1C9905C-E413-4DA0-2671-C82C9439D34D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1266353" y="3442141"/>
            <a:ext cx="4609346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471314E-7C12-611B-390C-6163DA5D7F39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6096000" y="4088079"/>
            <a:ext cx="4592093" cy="218528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gravida,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dui. Donec pharetra </a:t>
            </a:r>
            <a:r>
              <a:rPr lang="en-US" err="1"/>
              <a:t>hendrerit</a:t>
            </a:r>
            <a:r>
              <a:rPr lang="en-US"/>
              <a:t> nisi, non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vitae.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dapibus</a:t>
            </a:r>
            <a:r>
              <a:rPr lang="en-US"/>
              <a:t> in magna </a:t>
            </a:r>
            <a:r>
              <a:rPr lang="en-US" err="1"/>
              <a:t>quis</a:t>
            </a:r>
            <a:r>
              <a:rPr lang="en-US"/>
              <a:t>,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est. Donec </a:t>
            </a:r>
            <a:r>
              <a:rPr lang="en-US" err="1"/>
              <a:t>laoreet</a:t>
            </a:r>
            <a:r>
              <a:rPr lang="en-US"/>
              <a:t> eros </a:t>
            </a:r>
            <a:r>
              <a:rPr lang="en-US" err="1"/>
              <a:t>eget</a:t>
            </a:r>
            <a:r>
              <a:rPr lang="en-US"/>
              <a:t> pharetra </a:t>
            </a:r>
            <a:r>
              <a:rPr lang="en-US" err="1"/>
              <a:t>vulputate</a:t>
            </a:r>
            <a:r>
              <a:rPr lang="en-US"/>
              <a:t> nisi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magna.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A41DABE-9D60-9F99-954D-22D4ABD7E792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6096000" y="3429000"/>
            <a:ext cx="4609346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3571498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CAB9739-BA96-3AA3-7835-414DD8999FFB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265500" y="580553"/>
            <a:ext cx="6312249" cy="533023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3200" b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047A2F35-7827-914A-4D87-2B1CD85E234B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65500" y="1125021"/>
            <a:ext cx="6303197" cy="112023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5400" b="1" spc="80" baseline="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1AA1004-C208-5852-F10C-040D43649A6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266354" y="5272512"/>
            <a:ext cx="3622518" cy="101398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1C9905C-E413-4DA0-2671-C82C9439D34D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1266353" y="4613433"/>
            <a:ext cx="3636128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71F1B89-00E3-F470-015B-12AB521D041F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1266353" y="2417275"/>
            <a:ext cx="5750083" cy="198271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gravida,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dui. Donec pharetra </a:t>
            </a:r>
            <a:r>
              <a:rPr lang="en-US" err="1"/>
              <a:t>hendrerit</a:t>
            </a:r>
            <a:r>
              <a:rPr lang="en-US"/>
              <a:t> nisi, non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vitae.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dapibus</a:t>
            </a:r>
            <a:r>
              <a:rPr lang="en-US"/>
              <a:t> in magna </a:t>
            </a:r>
            <a:r>
              <a:rPr lang="en-US" err="1"/>
              <a:t>quis</a:t>
            </a:r>
            <a:r>
              <a:rPr lang="en-US"/>
              <a:t>,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est. Donec </a:t>
            </a:r>
            <a:r>
              <a:rPr lang="en-US" err="1"/>
              <a:t>laoreet</a:t>
            </a:r>
            <a:r>
              <a:rPr lang="en-US"/>
              <a:t> eros </a:t>
            </a:r>
            <a:r>
              <a:rPr lang="en-US" err="1"/>
              <a:t>eget</a:t>
            </a:r>
            <a:r>
              <a:rPr lang="en-US"/>
              <a:t> pharetra </a:t>
            </a:r>
            <a:r>
              <a:rPr lang="en-US" err="1"/>
              <a:t>vulputate</a:t>
            </a:r>
            <a:r>
              <a:rPr lang="en-US"/>
              <a:t>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732AB8-4392-39B0-D165-742C474841CA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5277039" y="5272512"/>
            <a:ext cx="3622518" cy="101398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363F9F0-BA28-6D73-6453-048331A4CEA2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5277038" y="4613433"/>
            <a:ext cx="3636128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839471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CAB9739-BA96-3AA3-7835-414DD8999FFB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265500" y="580553"/>
            <a:ext cx="6312249" cy="533023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3200" b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047A2F35-7827-914A-4D87-2B1CD85E234B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65500" y="1125021"/>
            <a:ext cx="6303197" cy="112023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5400" b="1" spc="80" baseline="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1AA1004-C208-5852-F10C-040D43649A6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266354" y="4101220"/>
            <a:ext cx="2264498" cy="218528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gravida,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dui.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1C9905C-E413-4DA0-2671-C82C9439D34D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1266353" y="3442141"/>
            <a:ext cx="2273006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9599C2-D0A4-A3D4-D38A-EDC3F24C7076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3820568" y="4101220"/>
            <a:ext cx="2264498" cy="218528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gravida,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dui.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E435D-58DF-5BD0-B08A-22620A5BED63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3820567" y="3442141"/>
            <a:ext cx="2273006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30CB5FF-45D0-EF89-C9B5-A35A0FE55C96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6358541" y="4101220"/>
            <a:ext cx="2264498" cy="218528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gravida,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dui.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2EEC61C-20E0-F042-7073-4542B160BD36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6358540" y="3442141"/>
            <a:ext cx="2273006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8442956-3835-17D0-6812-EC47B5450360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897294" y="4101220"/>
            <a:ext cx="2264498" cy="218528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gravida,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dui.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848D603-8535-B22A-837E-4845BE62AC8F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897293" y="3442141"/>
            <a:ext cx="2273006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1264905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834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 (Imag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CAB9739-BA96-3AA3-7835-414DD8999FFB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265500" y="580553"/>
            <a:ext cx="6312249" cy="533023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3200" b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047A2F35-7827-914A-4D87-2B1CD85E234B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65500" y="1125021"/>
            <a:ext cx="6303197" cy="109307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5400" b="1" spc="80" baseline="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1AA1004-C208-5852-F10C-040D43649A6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8108" y="5513560"/>
            <a:ext cx="3993916" cy="769544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1C9905C-E413-4DA0-2671-C82C9439D34D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16105" y="4854481"/>
            <a:ext cx="4008920" cy="430479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EB87FD50-5EC9-BE38-6BBC-362F17BE8A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33942"/>
            <a:ext cx="4019739" cy="23901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5401BC2-A9EA-5652-12AB-F61BBCC3DBF7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4019739" y="5513560"/>
            <a:ext cx="4065006" cy="769544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E206129-B7E4-733E-C26E-F494826D46EB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4054705" y="4854481"/>
            <a:ext cx="4008920" cy="430479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F575F7D4-391B-057D-3C30-D5E87E6C9DD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038600" y="2233942"/>
            <a:ext cx="4019739" cy="23901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BE3E28A-1558-EE1A-60FF-56B0C7B5104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095308" y="5513560"/>
            <a:ext cx="4088366" cy="769544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2437167-166D-24CA-B55E-463EF33180B0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093304" y="4854481"/>
            <a:ext cx="4103725" cy="430479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A0560ED2-1D27-0479-27F9-AD9BAE32967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077200" y="2233942"/>
            <a:ext cx="4114800" cy="23901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13287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CAB9739-BA96-3AA3-7835-414DD8999FFB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265500" y="580553"/>
            <a:ext cx="6312249" cy="533023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3200" b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047A2F35-7827-914A-4D87-2B1CD85E234B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65500" y="1125021"/>
            <a:ext cx="6303197" cy="112023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5400" b="1" spc="80" baseline="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1AA1004-C208-5852-F10C-040D43649A6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266354" y="5178582"/>
            <a:ext cx="2264498" cy="769544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1C9905C-E413-4DA0-2671-C82C9439D34D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1266353" y="4519503"/>
            <a:ext cx="2273006" cy="430479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B871A7B-66A7-F3F1-1B8F-28BD172BA3F7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1266353" y="4085374"/>
            <a:ext cx="2273006" cy="430479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None/>
              <a:defRPr sz="1400" b="0" i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STEP 1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8642680-36B7-E103-20CD-BD4DFA43EB10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3810001" y="5178582"/>
            <a:ext cx="2264498" cy="769544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E21F1FB-6063-6B39-3F68-A6B0C895420C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3810000" y="4519503"/>
            <a:ext cx="2273006" cy="430479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76603BA-2960-6610-CE4E-56A6459FB44C}"/>
              </a:ext>
            </a:extLst>
          </p:cNvPr>
          <p:cNvSpPr>
            <a:spLocks noGrp="1"/>
          </p:cNvSpPr>
          <p:nvPr>
            <p:ph type="body" sz="half" idx="38" hasCustomPrompt="1"/>
          </p:nvPr>
        </p:nvSpPr>
        <p:spPr>
          <a:xfrm>
            <a:off x="3810000" y="4085374"/>
            <a:ext cx="2273006" cy="430479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None/>
              <a:defRPr sz="1400" b="0" i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STEP 2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384A662-BFD8-9048-D066-8173467176C6}"/>
              </a:ext>
            </a:extLst>
          </p:cNvPr>
          <p:cNvSpPr>
            <a:spLocks noGrp="1"/>
          </p:cNvSpPr>
          <p:nvPr>
            <p:ph type="body" sz="half" idx="39" hasCustomPrompt="1"/>
          </p:nvPr>
        </p:nvSpPr>
        <p:spPr>
          <a:xfrm>
            <a:off x="6355536" y="5178582"/>
            <a:ext cx="2264498" cy="769544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5835921-49D7-EBBC-1ACC-8C9F4E80C2C7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6355535" y="4519503"/>
            <a:ext cx="2273006" cy="430479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BB732F6-CF22-A7E6-469A-CFF28A10E980}"/>
              </a:ext>
            </a:extLst>
          </p:cNvPr>
          <p:cNvSpPr>
            <a:spLocks noGrp="1"/>
          </p:cNvSpPr>
          <p:nvPr>
            <p:ph type="body" sz="half" idx="41" hasCustomPrompt="1"/>
          </p:nvPr>
        </p:nvSpPr>
        <p:spPr>
          <a:xfrm>
            <a:off x="6355535" y="4085374"/>
            <a:ext cx="2273006" cy="430479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None/>
              <a:defRPr sz="1400" b="0" i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STEP 3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A4C09B2-31B5-C8BF-8FF0-984AED556C21}"/>
              </a:ext>
            </a:extLst>
          </p:cNvPr>
          <p:cNvSpPr>
            <a:spLocks noGrp="1"/>
          </p:cNvSpPr>
          <p:nvPr>
            <p:ph type="body" sz="half" idx="42" hasCustomPrompt="1"/>
          </p:nvPr>
        </p:nvSpPr>
        <p:spPr>
          <a:xfrm>
            <a:off x="8888242" y="5178582"/>
            <a:ext cx="2264498" cy="769544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BAACC39-4EDB-EF9A-1A1A-3C97090E0B93}"/>
              </a:ext>
            </a:extLst>
          </p:cNvPr>
          <p:cNvSpPr>
            <a:spLocks noGrp="1"/>
          </p:cNvSpPr>
          <p:nvPr>
            <p:ph type="body" sz="half" idx="43" hasCustomPrompt="1"/>
          </p:nvPr>
        </p:nvSpPr>
        <p:spPr>
          <a:xfrm>
            <a:off x="8888241" y="4519503"/>
            <a:ext cx="2273006" cy="430479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B2C5BD9-FC4B-C14D-75E5-ECBB0FCEE55A}"/>
              </a:ext>
            </a:extLst>
          </p:cNvPr>
          <p:cNvSpPr>
            <a:spLocks noGrp="1"/>
          </p:cNvSpPr>
          <p:nvPr>
            <p:ph type="body" sz="half" idx="44" hasCustomPrompt="1"/>
          </p:nvPr>
        </p:nvSpPr>
        <p:spPr>
          <a:xfrm>
            <a:off x="8888241" y="4085374"/>
            <a:ext cx="2273006" cy="430479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None/>
              <a:defRPr sz="1400" b="0" i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910288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ds, Title and Callou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CAB9739-BA96-3AA3-7835-414DD8999FFB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265500" y="2884532"/>
            <a:ext cx="4837437" cy="533023"/>
          </a:xfrm>
        </p:spPr>
        <p:txBody>
          <a:bodyPr wrap="square" lIns="457200" tIns="0" rIns="45720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3200" b="0" spc="8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047A2F35-7827-914A-4D87-2B1CD85E234B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65501" y="3429000"/>
            <a:ext cx="4830500" cy="1120238"/>
          </a:xfrm>
        </p:spPr>
        <p:txBody>
          <a:bodyPr lIns="457200" tIns="0" rIns="45720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5400" b="1" spc="8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1AA1004-C208-5852-F10C-040D43649A6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571684" y="3434654"/>
            <a:ext cx="4591616" cy="1137346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gravid.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1C9905C-E413-4DA0-2671-C82C9439D34D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6571682" y="2775575"/>
            <a:ext cx="4591617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2442530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ds, Title and Callou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1AA1004-C208-5852-F10C-040D43649A6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571684" y="3434654"/>
            <a:ext cx="4591616" cy="1137346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gravid.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1C9905C-E413-4DA0-2671-C82C9439D34D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6571682" y="2775575"/>
            <a:ext cx="4591617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CBC3A33-B951-325F-AD23-20B7903D0782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6571684" y="5141612"/>
            <a:ext cx="4591616" cy="1137346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9C859-7B66-EF24-600A-7C16E0A4A82E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6571682" y="4482533"/>
            <a:ext cx="4591617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37DB54F-4F0F-D6DB-0200-2FC06524141E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6571684" y="1730407"/>
            <a:ext cx="4591616" cy="1137346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A6C9F03-FD38-7385-7C76-6FBA667384CB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6571682" y="1071328"/>
            <a:ext cx="4591617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11EE012-60F9-BE31-77E7-B46D11CF4E6C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265500" y="2884532"/>
            <a:ext cx="4837437" cy="533023"/>
          </a:xfrm>
        </p:spPr>
        <p:txBody>
          <a:bodyPr wrap="square" lIns="457200" tIns="0" rIns="45720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3200" b="0" spc="8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985B90-CBF1-FFA6-85AE-2785E405FA64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65501" y="3429000"/>
            <a:ext cx="4830500" cy="1120238"/>
          </a:xfrm>
        </p:spPr>
        <p:txBody>
          <a:bodyPr lIns="457200" tIns="0" rIns="45720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5400" b="1" spc="8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169525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ds, Title and Callou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CAB9739-BA96-3AA3-7835-414DD8999FFB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265500" y="580553"/>
            <a:ext cx="6312249" cy="533023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3200" b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047A2F35-7827-914A-4D87-2B1CD85E234B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65500" y="1125021"/>
            <a:ext cx="6303197" cy="112023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5400" b="1" spc="80" baseline="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1AA1004-C208-5852-F10C-040D43649A6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266354" y="5272512"/>
            <a:ext cx="3622518" cy="101398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1C9905C-E413-4DA0-2671-C82C9439D34D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1266353" y="4613433"/>
            <a:ext cx="3636128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71F1B89-00E3-F470-015B-12AB521D041F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1266353" y="2417275"/>
            <a:ext cx="5750083" cy="198271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gravida,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dui. Donec pharetra </a:t>
            </a:r>
            <a:r>
              <a:rPr lang="en-US" err="1"/>
              <a:t>hendrerit</a:t>
            </a:r>
            <a:r>
              <a:rPr lang="en-US"/>
              <a:t> nisi, non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vitae.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dapibus</a:t>
            </a:r>
            <a:r>
              <a:rPr lang="en-US"/>
              <a:t> in magna </a:t>
            </a:r>
            <a:r>
              <a:rPr lang="en-US" err="1"/>
              <a:t>quis</a:t>
            </a:r>
            <a:r>
              <a:rPr lang="en-US"/>
              <a:t>,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est. Donec </a:t>
            </a:r>
            <a:r>
              <a:rPr lang="en-US" err="1"/>
              <a:t>laoreet</a:t>
            </a:r>
            <a:r>
              <a:rPr lang="en-US"/>
              <a:t> eros </a:t>
            </a:r>
            <a:r>
              <a:rPr lang="en-US" err="1"/>
              <a:t>eget</a:t>
            </a:r>
            <a:r>
              <a:rPr lang="en-US"/>
              <a:t> pharetra </a:t>
            </a:r>
            <a:r>
              <a:rPr lang="en-US" err="1"/>
              <a:t>vulputate</a:t>
            </a:r>
            <a:r>
              <a:rPr lang="en-US"/>
              <a:t>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6713113-3F02-E3C9-CA5D-D9591E388E8C}"/>
              </a:ext>
            </a:extLst>
          </p:cNvPr>
          <p:cNvSpPr/>
          <p:nvPr userDrawn="1"/>
        </p:nvSpPr>
        <p:spPr>
          <a:xfrm>
            <a:off x="8048531" y="1493822"/>
            <a:ext cx="3114769" cy="479267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1BAF7FA-14C0-EAFE-E15D-178FAC391E33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453616" y="4991846"/>
            <a:ext cx="2365275" cy="1013988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2976DD6-4582-F75A-F2D3-39ECD525673B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458339" y="4332767"/>
            <a:ext cx="2374161" cy="430479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415518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rds, Title and Callou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CAB9739-BA96-3AA3-7835-414DD8999FFB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265500" y="580553"/>
            <a:ext cx="6312249" cy="533023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3200" b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047A2F35-7827-914A-4D87-2B1CD85E234B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65500" y="1125021"/>
            <a:ext cx="6303197" cy="112023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5400" b="1" spc="80" baseline="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1AA1004-C208-5852-F10C-040D43649A6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266354" y="5272512"/>
            <a:ext cx="3622518" cy="101398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1C9905C-E413-4DA0-2671-C82C9439D34D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1266353" y="4613433"/>
            <a:ext cx="3636128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71F1B89-00E3-F470-015B-12AB521D041F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1266353" y="2417275"/>
            <a:ext cx="5750083" cy="198271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gravida,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dui. Donec pharetra </a:t>
            </a:r>
            <a:r>
              <a:rPr lang="en-US" err="1"/>
              <a:t>hendrerit</a:t>
            </a:r>
            <a:r>
              <a:rPr lang="en-US"/>
              <a:t> nisi, non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tempus vitae.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dapibus</a:t>
            </a:r>
            <a:r>
              <a:rPr lang="en-US"/>
              <a:t> in magna </a:t>
            </a:r>
            <a:r>
              <a:rPr lang="en-US" err="1"/>
              <a:t>quis</a:t>
            </a:r>
            <a:r>
              <a:rPr lang="en-US"/>
              <a:t>,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est. Donec </a:t>
            </a:r>
            <a:r>
              <a:rPr lang="en-US" err="1"/>
              <a:t>laoreet</a:t>
            </a:r>
            <a:r>
              <a:rPr lang="en-US"/>
              <a:t> eros </a:t>
            </a:r>
            <a:r>
              <a:rPr lang="en-US" err="1"/>
              <a:t>eget</a:t>
            </a:r>
            <a:r>
              <a:rPr lang="en-US"/>
              <a:t> pharetra </a:t>
            </a:r>
            <a:r>
              <a:rPr lang="en-US" err="1"/>
              <a:t>vulputate</a:t>
            </a:r>
            <a:r>
              <a:rPr lang="en-US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1BAF7FA-14C0-EAFE-E15D-178FAC391E33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453616" y="4991846"/>
            <a:ext cx="2365275" cy="1013988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2976DD6-4582-F75A-F2D3-39ECD525673B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458339" y="4332767"/>
            <a:ext cx="2374161" cy="430479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1969870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ds, Title and Callou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D21EE7D-83B4-EC57-AA7E-62D2224B5F38}"/>
              </a:ext>
            </a:extLst>
          </p:cNvPr>
          <p:cNvSpPr/>
          <p:nvPr userDrawn="1"/>
        </p:nvSpPr>
        <p:spPr>
          <a:xfrm>
            <a:off x="8048531" y="2245259"/>
            <a:ext cx="3114769" cy="404124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CAB9739-BA96-3AA3-7835-414DD8999FFB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265500" y="580553"/>
            <a:ext cx="6312249" cy="533023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3200" b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047A2F35-7827-914A-4D87-2B1CD85E234B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65500" y="1125021"/>
            <a:ext cx="6303197" cy="112023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5400" b="1" spc="80" baseline="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732AB8-4392-39B0-D165-742C474841CA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453616" y="4991846"/>
            <a:ext cx="2365275" cy="1013988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363F9F0-BA28-6D73-6453-048331A4CEA2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458339" y="4332767"/>
            <a:ext cx="2374161" cy="430479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757AA2C-6B68-A654-B6EC-FD53156F17BB}"/>
              </a:ext>
            </a:extLst>
          </p:cNvPr>
          <p:cNvSpPr/>
          <p:nvPr userDrawn="1"/>
        </p:nvSpPr>
        <p:spPr>
          <a:xfrm>
            <a:off x="4651976" y="2245259"/>
            <a:ext cx="3114769" cy="404124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2E3B527-1CCB-5D0A-ABEA-308FF711D008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5057061" y="4991846"/>
            <a:ext cx="2365275" cy="1013988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6C64A124-3155-5099-6975-9B1E6B31D037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5061784" y="4332767"/>
            <a:ext cx="2374161" cy="430479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19975BC-1EE7-DF74-02C0-E28460CFD63B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1266353" y="3429000"/>
            <a:ext cx="3061203" cy="285749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gravida,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dui.</a:t>
            </a:r>
          </a:p>
        </p:txBody>
      </p:sp>
    </p:spTree>
    <p:extLst>
      <p:ext uri="{BB962C8B-B14F-4D97-AF65-F5344CB8AC3E}">
        <p14:creationId xmlns:p14="http://schemas.microsoft.com/office/powerpoint/2010/main" val="2748240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ds, Title and Callou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D21EE7D-83B4-EC57-AA7E-62D2224B5F38}"/>
              </a:ext>
            </a:extLst>
          </p:cNvPr>
          <p:cNvSpPr/>
          <p:nvPr userDrawn="1"/>
        </p:nvSpPr>
        <p:spPr>
          <a:xfrm>
            <a:off x="8048531" y="2245259"/>
            <a:ext cx="3114769" cy="404124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CAB9739-BA96-3AA3-7835-414DD8999FFB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265500" y="580553"/>
            <a:ext cx="6312249" cy="533023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3200" b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047A2F35-7827-914A-4D87-2B1CD85E234B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65500" y="1125021"/>
            <a:ext cx="6303197" cy="112023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5400" b="1" spc="80" baseline="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732AB8-4392-39B0-D165-742C474841CA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453616" y="4991846"/>
            <a:ext cx="2365275" cy="1013988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363F9F0-BA28-6D73-6453-048331A4CEA2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458339" y="4332767"/>
            <a:ext cx="2374161" cy="430479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757AA2C-6B68-A654-B6EC-FD53156F17BB}"/>
              </a:ext>
            </a:extLst>
          </p:cNvPr>
          <p:cNvSpPr/>
          <p:nvPr userDrawn="1"/>
        </p:nvSpPr>
        <p:spPr>
          <a:xfrm>
            <a:off x="4651976" y="2245259"/>
            <a:ext cx="3114769" cy="404124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2E3B527-1CCB-5D0A-ABEA-308FF711D008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5057061" y="4991846"/>
            <a:ext cx="2365275" cy="1013988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6C64A124-3155-5099-6975-9B1E6B31D037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5061784" y="4332767"/>
            <a:ext cx="2374161" cy="430479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344896B-F2D7-8D75-0D54-D49B6B120092}"/>
              </a:ext>
            </a:extLst>
          </p:cNvPr>
          <p:cNvSpPr/>
          <p:nvPr userDrawn="1"/>
        </p:nvSpPr>
        <p:spPr>
          <a:xfrm>
            <a:off x="1257300" y="2245259"/>
            <a:ext cx="3114769" cy="404124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37215AA3-9E7C-7590-2892-BEDA9F1D3D7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1662385" y="4991846"/>
            <a:ext cx="2365275" cy="1013988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BEA1165C-C1AE-1E35-2EC2-290B8E9F8FDA}"/>
              </a:ext>
            </a:extLst>
          </p:cNvPr>
          <p:cNvSpPr>
            <a:spLocks noGrp="1"/>
          </p:cNvSpPr>
          <p:nvPr>
            <p:ph type="body" sz="half" idx="38" hasCustomPrompt="1"/>
          </p:nvPr>
        </p:nvSpPr>
        <p:spPr>
          <a:xfrm>
            <a:off x="1667108" y="4332767"/>
            <a:ext cx="2374161" cy="430479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3454432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ds, Title and Callout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D21EE7D-83B4-EC57-AA7E-62D2224B5F38}"/>
              </a:ext>
            </a:extLst>
          </p:cNvPr>
          <p:cNvSpPr/>
          <p:nvPr userDrawn="1"/>
        </p:nvSpPr>
        <p:spPr>
          <a:xfrm>
            <a:off x="5160476" y="571501"/>
            <a:ext cx="6002825" cy="1673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CAB9739-BA96-3AA3-7835-414DD8999FFB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265500" y="580553"/>
            <a:ext cx="3392845" cy="533023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3200" b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047A2F35-7827-914A-4D87-2B1CD85E234B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65501" y="1125021"/>
            <a:ext cx="3387980" cy="112023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5400" b="1" spc="80" baseline="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732AB8-4392-39B0-D165-742C474841CA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5475026" y="1307090"/>
            <a:ext cx="5316705" cy="675623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gravida,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dui.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363F9F0-BA28-6D73-6453-048331A4CEA2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5479749" y="792859"/>
            <a:ext cx="5321035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3B50BEA-1303-59D9-7879-407E12F0845C}"/>
              </a:ext>
            </a:extLst>
          </p:cNvPr>
          <p:cNvSpPr/>
          <p:nvPr userDrawn="1"/>
        </p:nvSpPr>
        <p:spPr>
          <a:xfrm>
            <a:off x="5160476" y="2582501"/>
            <a:ext cx="6002825" cy="1673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DA565CD-BB1B-75F0-E017-D86BB0E398D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5475026" y="3318090"/>
            <a:ext cx="5316705" cy="675623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gravida,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dui.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6FC05D-197D-5CE9-BBE1-FD9FAF01F5A4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5479749" y="2803859"/>
            <a:ext cx="5321035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9D3DE0-1EF7-683D-BDDC-188C4820F080}"/>
              </a:ext>
            </a:extLst>
          </p:cNvPr>
          <p:cNvSpPr/>
          <p:nvPr userDrawn="1"/>
        </p:nvSpPr>
        <p:spPr>
          <a:xfrm>
            <a:off x="5160476" y="4612742"/>
            <a:ext cx="6002825" cy="1673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A89F54A-0B1C-D542-6B52-B908D9E33035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5475026" y="5348331"/>
            <a:ext cx="5316705" cy="675623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gravida,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dui.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A919436-52D7-2FE8-7E14-3D5709411F17}"/>
              </a:ext>
            </a:extLst>
          </p:cNvPr>
          <p:cNvSpPr>
            <a:spLocks noGrp="1"/>
          </p:cNvSpPr>
          <p:nvPr>
            <p:ph type="body" sz="half" idx="38" hasCustomPrompt="1"/>
          </p:nvPr>
        </p:nvSpPr>
        <p:spPr>
          <a:xfrm>
            <a:off x="5479749" y="4834100"/>
            <a:ext cx="5321035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3261386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rds, Title and Callou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CAB9739-BA96-3AA3-7835-414DD8999FFB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265500" y="580553"/>
            <a:ext cx="6312249" cy="533023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3200" b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047A2F35-7827-914A-4D87-2B1CD85E234B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65500" y="1125021"/>
            <a:ext cx="6303197" cy="112023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5400" b="1" spc="80" baseline="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6713113-3F02-E3C9-CA5D-D9591E388E8C}"/>
              </a:ext>
            </a:extLst>
          </p:cNvPr>
          <p:cNvSpPr/>
          <p:nvPr userDrawn="1"/>
        </p:nvSpPr>
        <p:spPr>
          <a:xfrm>
            <a:off x="8048531" y="1493822"/>
            <a:ext cx="3114769" cy="479267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1BAF7FA-14C0-EAFE-E15D-178FAC391E33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453616" y="4991846"/>
            <a:ext cx="2365275" cy="1013988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Proin </a:t>
            </a:r>
            <a:r>
              <a:rPr lang="en-US" err="1"/>
              <a:t>pellentesque</a:t>
            </a:r>
            <a:r>
              <a:rPr lang="en-US"/>
              <a:t> sed ante et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in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2976DD6-4582-F75A-F2D3-39ECD525673B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458339" y="4332767"/>
            <a:ext cx="2374161" cy="430479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None/>
              <a:defRPr sz="1600" b="1" i="0" spc="80" baseline="0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CALLOUT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5247626C-D236-91B4-68E8-9554C42A6B25}"/>
              </a:ext>
            </a:extLst>
          </p:cNvPr>
          <p:cNvSpPr>
            <a:spLocks noGrp="1"/>
          </p:cNvSpPr>
          <p:nvPr>
            <p:ph type="chart" sz="quarter" idx="35"/>
          </p:nvPr>
        </p:nvSpPr>
        <p:spPr>
          <a:xfrm>
            <a:off x="1257300" y="3005750"/>
            <a:ext cx="6311397" cy="32807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022367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176EF19F-0E33-C0BB-DBBF-B760C7EF6726}"/>
              </a:ext>
            </a:extLst>
          </p:cNvPr>
          <p:cNvSpPr/>
          <p:nvPr userDrawn="1"/>
        </p:nvSpPr>
        <p:spPr>
          <a:xfrm>
            <a:off x="7108136" y="571500"/>
            <a:ext cx="6665451" cy="5746079"/>
          </a:xfrm>
          <a:prstGeom prst="hexagon">
            <a:avLst>
              <a:gd name="adj" fmla="val 26891"/>
              <a:gd name="vf" fmla="val 115470"/>
            </a:avLst>
          </a:prstGeom>
          <a:solidFill>
            <a:schemeClr val="bg1">
              <a:lumMod val="85000"/>
              <a:alpha val="25000"/>
            </a:schemeClr>
          </a:solidFill>
          <a:ln w="50800" cap="rnd">
            <a:noFill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22118"/>
                      <a:gd name="connsiteY0" fmla="*/ 1087120 h 2174240"/>
                      <a:gd name="connsiteX1" fmla="*/ 175751 w 2522118"/>
                      <a:gd name="connsiteY1" fmla="*/ 735618 h 2174240"/>
                      <a:gd name="connsiteX2" fmla="*/ 340631 w 2522118"/>
                      <a:gd name="connsiteY2" fmla="*/ 405859 h 2174240"/>
                      <a:gd name="connsiteX3" fmla="*/ 543560 w 2522118"/>
                      <a:gd name="connsiteY3" fmla="*/ 1 h 2174240"/>
                      <a:gd name="connsiteX4" fmla="*/ 1007543 w 2522118"/>
                      <a:gd name="connsiteY4" fmla="*/ 1 h 2174240"/>
                      <a:gd name="connsiteX5" fmla="*/ 1457175 w 2522118"/>
                      <a:gd name="connsiteY5" fmla="*/ 1 h 2174240"/>
                      <a:gd name="connsiteX6" fmla="*/ 1978558 w 2522118"/>
                      <a:gd name="connsiteY6" fmla="*/ 1 h 2174240"/>
                      <a:gd name="connsiteX7" fmla="*/ 2159745 w 2522118"/>
                      <a:gd name="connsiteY7" fmla="*/ 362374 h 2174240"/>
                      <a:gd name="connsiteX8" fmla="*/ 2351803 w 2522118"/>
                      <a:gd name="connsiteY8" fmla="*/ 746489 h 2174240"/>
                      <a:gd name="connsiteX9" fmla="*/ 2522118 w 2522118"/>
                      <a:gd name="connsiteY9" fmla="*/ 1087120 h 2174240"/>
                      <a:gd name="connsiteX10" fmla="*/ 2340931 w 2522118"/>
                      <a:gd name="connsiteY10" fmla="*/ 1449493 h 2174240"/>
                      <a:gd name="connsiteX11" fmla="*/ 2165180 w 2522118"/>
                      <a:gd name="connsiteY11" fmla="*/ 1800995 h 2174240"/>
                      <a:gd name="connsiteX12" fmla="*/ 1978558 w 2522118"/>
                      <a:gd name="connsiteY12" fmla="*/ 2174239 h 2174240"/>
                      <a:gd name="connsiteX13" fmla="*/ 1514575 w 2522118"/>
                      <a:gd name="connsiteY13" fmla="*/ 2174239 h 2174240"/>
                      <a:gd name="connsiteX14" fmla="*/ 1036243 w 2522118"/>
                      <a:gd name="connsiteY14" fmla="*/ 2174239 h 2174240"/>
                      <a:gd name="connsiteX15" fmla="*/ 543560 w 2522118"/>
                      <a:gd name="connsiteY15" fmla="*/ 2174239 h 2174240"/>
                      <a:gd name="connsiteX16" fmla="*/ 356938 w 2522118"/>
                      <a:gd name="connsiteY16" fmla="*/ 1800995 h 2174240"/>
                      <a:gd name="connsiteX17" fmla="*/ 192058 w 2522118"/>
                      <a:gd name="connsiteY17" fmla="*/ 1471235 h 2174240"/>
                      <a:gd name="connsiteX18" fmla="*/ 0 w 2522118"/>
                      <a:gd name="connsiteY18" fmla="*/ 1087120 h 2174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522118" h="2174240" extrusionOk="0">
                        <a:moveTo>
                          <a:pt x="0" y="1087120"/>
                        </a:moveTo>
                        <a:cubicBezTo>
                          <a:pt x="17212" y="973913"/>
                          <a:pt x="152216" y="861708"/>
                          <a:pt x="175751" y="735618"/>
                        </a:cubicBezTo>
                        <a:cubicBezTo>
                          <a:pt x="199286" y="609528"/>
                          <a:pt x="315352" y="545498"/>
                          <a:pt x="340631" y="405859"/>
                        </a:cubicBezTo>
                        <a:cubicBezTo>
                          <a:pt x="365910" y="266220"/>
                          <a:pt x="486465" y="146099"/>
                          <a:pt x="543560" y="1"/>
                        </a:cubicBezTo>
                        <a:cubicBezTo>
                          <a:pt x="652845" y="-354"/>
                          <a:pt x="849601" y="21023"/>
                          <a:pt x="1007543" y="1"/>
                        </a:cubicBezTo>
                        <a:cubicBezTo>
                          <a:pt x="1165485" y="-21021"/>
                          <a:pt x="1327139" y="1835"/>
                          <a:pt x="1457175" y="1"/>
                        </a:cubicBezTo>
                        <a:cubicBezTo>
                          <a:pt x="1587211" y="-1833"/>
                          <a:pt x="1717868" y="4412"/>
                          <a:pt x="1978558" y="1"/>
                        </a:cubicBezTo>
                        <a:cubicBezTo>
                          <a:pt x="2054891" y="101844"/>
                          <a:pt x="2069547" y="276652"/>
                          <a:pt x="2159745" y="362374"/>
                        </a:cubicBezTo>
                        <a:cubicBezTo>
                          <a:pt x="2249943" y="448096"/>
                          <a:pt x="2246244" y="613750"/>
                          <a:pt x="2351803" y="746489"/>
                        </a:cubicBezTo>
                        <a:cubicBezTo>
                          <a:pt x="2457361" y="879228"/>
                          <a:pt x="2417025" y="942538"/>
                          <a:pt x="2522118" y="1087120"/>
                        </a:cubicBezTo>
                        <a:cubicBezTo>
                          <a:pt x="2462997" y="1278881"/>
                          <a:pt x="2385310" y="1338269"/>
                          <a:pt x="2340931" y="1449493"/>
                        </a:cubicBezTo>
                        <a:cubicBezTo>
                          <a:pt x="2296552" y="1560717"/>
                          <a:pt x="2190198" y="1677586"/>
                          <a:pt x="2165180" y="1800995"/>
                        </a:cubicBezTo>
                        <a:cubicBezTo>
                          <a:pt x="2140162" y="1924404"/>
                          <a:pt x="2045367" y="2005305"/>
                          <a:pt x="1978558" y="2174239"/>
                        </a:cubicBezTo>
                        <a:cubicBezTo>
                          <a:pt x="1784199" y="2199188"/>
                          <a:pt x="1713369" y="2131087"/>
                          <a:pt x="1514575" y="2174239"/>
                        </a:cubicBezTo>
                        <a:cubicBezTo>
                          <a:pt x="1315781" y="2217391"/>
                          <a:pt x="1244510" y="2118365"/>
                          <a:pt x="1036243" y="2174239"/>
                        </a:cubicBezTo>
                        <a:cubicBezTo>
                          <a:pt x="827976" y="2230113"/>
                          <a:pt x="716175" y="2170471"/>
                          <a:pt x="543560" y="2174239"/>
                        </a:cubicBezTo>
                        <a:cubicBezTo>
                          <a:pt x="476106" y="2048834"/>
                          <a:pt x="430099" y="1924823"/>
                          <a:pt x="356938" y="1800995"/>
                        </a:cubicBezTo>
                        <a:cubicBezTo>
                          <a:pt x="283777" y="1677167"/>
                          <a:pt x="241012" y="1558677"/>
                          <a:pt x="192058" y="1471235"/>
                        </a:cubicBezTo>
                        <a:cubicBezTo>
                          <a:pt x="143104" y="1383793"/>
                          <a:pt x="81990" y="1195008"/>
                          <a:pt x="0" y="1087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86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BE262E-AB03-00AB-ABF0-14E3C0D09E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091" y="6106436"/>
            <a:ext cx="2248602" cy="4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85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6888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18ED79-0E64-B665-D713-66F801692C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304" y="6106436"/>
            <a:ext cx="2230115" cy="47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95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08742D22-66F4-6A7B-96A2-B33220478455}"/>
              </a:ext>
            </a:extLst>
          </p:cNvPr>
          <p:cNvSpPr/>
          <p:nvPr userDrawn="1"/>
        </p:nvSpPr>
        <p:spPr>
          <a:xfrm>
            <a:off x="-1584473" y="571500"/>
            <a:ext cx="6665451" cy="5746079"/>
          </a:xfrm>
          <a:prstGeom prst="hexagon">
            <a:avLst>
              <a:gd name="adj" fmla="val 27048"/>
              <a:gd name="vf" fmla="val 115470"/>
            </a:avLst>
          </a:prstGeom>
          <a:solidFill>
            <a:schemeClr val="tx2">
              <a:alpha val="25000"/>
            </a:schemeClr>
          </a:solidFill>
          <a:ln w="50800" cap="rnd">
            <a:noFill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22118"/>
                      <a:gd name="connsiteY0" fmla="*/ 1087120 h 2174240"/>
                      <a:gd name="connsiteX1" fmla="*/ 175751 w 2522118"/>
                      <a:gd name="connsiteY1" fmla="*/ 735618 h 2174240"/>
                      <a:gd name="connsiteX2" fmla="*/ 340631 w 2522118"/>
                      <a:gd name="connsiteY2" fmla="*/ 405859 h 2174240"/>
                      <a:gd name="connsiteX3" fmla="*/ 543560 w 2522118"/>
                      <a:gd name="connsiteY3" fmla="*/ 1 h 2174240"/>
                      <a:gd name="connsiteX4" fmla="*/ 1007543 w 2522118"/>
                      <a:gd name="connsiteY4" fmla="*/ 1 h 2174240"/>
                      <a:gd name="connsiteX5" fmla="*/ 1457175 w 2522118"/>
                      <a:gd name="connsiteY5" fmla="*/ 1 h 2174240"/>
                      <a:gd name="connsiteX6" fmla="*/ 1978558 w 2522118"/>
                      <a:gd name="connsiteY6" fmla="*/ 1 h 2174240"/>
                      <a:gd name="connsiteX7" fmla="*/ 2159745 w 2522118"/>
                      <a:gd name="connsiteY7" fmla="*/ 362374 h 2174240"/>
                      <a:gd name="connsiteX8" fmla="*/ 2351803 w 2522118"/>
                      <a:gd name="connsiteY8" fmla="*/ 746489 h 2174240"/>
                      <a:gd name="connsiteX9" fmla="*/ 2522118 w 2522118"/>
                      <a:gd name="connsiteY9" fmla="*/ 1087120 h 2174240"/>
                      <a:gd name="connsiteX10" fmla="*/ 2340931 w 2522118"/>
                      <a:gd name="connsiteY10" fmla="*/ 1449493 h 2174240"/>
                      <a:gd name="connsiteX11" fmla="*/ 2165180 w 2522118"/>
                      <a:gd name="connsiteY11" fmla="*/ 1800995 h 2174240"/>
                      <a:gd name="connsiteX12" fmla="*/ 1978558 w 2522118"/>
                      <a:gd name="connsiteY12" fmla="*/ 2174239 h 2174240"/>
                      <a:gd name="connsiteX13" fmla="*/ 1514575 w 2522118"/>
                      <a:gd name="connsiteY13" fmla="*/ 2174239 h 2174240"/>
                      <a:gd name="connsiteX14" fmla="*/ 1036243 w 2522118"/>
                      <a:gd name="connsiteY14" fmla="*/ 2174239 h 2174240"/>
                      <a:gd name="connsiteX15" fmla="*/ 543560 w 2522118"/>
                      <a:gd name="connsiteY15" fmla="*/ 2174239 h 2174240"/>
                      <a:gd name="connsiteX16" fmla="*/ 356938 w 2522118"/>
                      <a:gd name="connsiteY16" fmla="*/ 1800995 h 2174240"/>
                      <a:gd name="connsiteX17" fmla="*/ 192058 w 2522118"/>
                      <a:gd name="connsiteY17" fmla="*/ 1471235 h 2174240"/>
                      <a:gd name="connsiteX18" fmla="*/ 0 w 2522118"/>
                      <a:gd name="connsiteY18" fmla="*/ 1087120 h 2174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522118" h="2174240" extrusionOk="0">
                        <a:moveTo>
                          <a:pt x="0" y="1087120"/>
                        </a:moveTo>
                        <a:cubicBezTo>
                          <a:pt x="17212" y="973913"/>
                          <a:pt x="152216" y="861708"/>
                          <a:pt x="175751" y="735618"/>
                        </a:cubicBezTo>
                        <a:cubicBezTo>
                          <a:pt x="199286" y="609528"/>
                          <a:pt x="315352" y="545498"/>
                          <a:pt x="340631" y="405859"/>
                        </a:cubicBezTo>
                        <a:cubicBezTo>
                          <a:pt x="365910" y="266220"/>
                          <a:pt x="486465" y="146099"/>
                          <a:pt x="543560" y="1"/>
                        </a:cubicBezTo>
                        <a:cubicBezTo>
                          <a:pt x="652845" y="-354"/>
                          <a:pt x="849601" y="21023"/>
                          <a:pt x="1007543" y="1"/>
                        </a:cubicBezTo>
                        <a:cubicBezTo>
                          <a:pt x="1165485" y="-21021"/>
                          <a:pt x="1327139" y="1835"/>
                          <a:pt x="1457175" y="1"/>
                        </a:cubicBezTo>
                        <a:cubicBezTo>
                          <a:pt x="1587211" y="-1833"/>
                          <a:pt x="1717868" y="4412"/>
                          <a:pt x="1978558" y="1"/>
                        </a:cubicBezTo>
                        <a:cubicBezTo>
                          <a:pt x="2054891" y="101844"/>
                          <a:pt x="2069547" y="276652"/>
                          <a:pt x="2159745" y="362374"/>
                        </a:cubicBezTo>
                        <a:cubicBezTo>
                          <a:pt x="2249943" y="448096"/>
                          <a:pt x="2246244" y="613750"/>
                          <a:pt x="2351803" y="746489"/>
                        </a:cubicBezTo>
                        <a:cubicBezTo>
                          <a:pt x="2457361" y="879228"/>
                          <a:pt x="2417025" y="942538"/>
                          <a:pt x="2522118" y="1087120"/>
                        </a:cubicBezTo>
                        <a:cubicBezTo>
                          <a:pt x="2462997" y="1278881"/>
                          <a:pt x="2385310" y="1338269"/>
                          <a:pt x="2340931" y="1449493"/>
                        </a:cubicBezTo>
                        <a:cubicBezTo>
                          <a:pt x="2296552" y="1560717"/>
                          <a:pt x="2190198" y="1677586"/>
                          <a:pt x="2165180" y="1800995"/>
                        </a:cubicBezTo>
                        <a:cubicBezTo>
                          <a:pt x="2140162" y="1924404"/>
                          <a:pt x="2045367" y="2005305"/>
                          <a:pt x="1978558" y="2174239"/>
                        </a:cubicBezTo>
                        <a:cubicBezTo>
                          <a:pt x="1784199" y="2199188"/>
                          <a:pt x="1713369" y="2131087"/>
                          <a:pt x="1514575" y="2174239"/>
                        </a:cubicBezTo>
                        <a:cubicBezTo>
                          <a:pt x="1315781" y="2217391"/>
                          <a:pt x="1244510" y="2118365"/>
                          <a:pt x="1036243" y="2174239"/>
                        </a:cubicBezTo>
                        <a:cubicBezTo>
                          <a:pt x="827976" y="2230113"/>
                          <a:pt x="716175" y="2170471"/>
                          <a:pt x="543560" y="2174239"/>
                        </a:cubicBezTo>
                        <a:cubicBezTo>
                          <a:pt x="476106" y="2048834"/>
                          <a:pt x="430099" y="1924823"/>
                          <a:pt x="356938" y="1800995"/>
                        </a:cubicBezTo>
                        <a:cubicBezTo>
                          <a:pt x="283777" y="1677167"/>
                          <a:pt x="241012" y="1558677"/>
                          <a:pt x="192058" y="1471235"/>
                        </a:cubicBezTo>
                        <a:cubicBezTo>
                          <a:pt x="143104" y="1383793"/>
                          <a:pt x="81990" y="1195008"/>
                          <a:pt x="0" y="1087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893A458-8784-D207-6A35-0AFF45E4CDE8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807768" y="2589236"/>
            <a:ext cx="3126932" cy="1669844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este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non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ipsum </a:t>
            </a:r>
            <a:r>
              <a:rPr lang="en-US" err="1"/>
              <a:t>aliq</a:t>
            </a:r>
            <a:r>
              <a:rPr lang="en-US"/>
              <a:t> </a:t>
            </a:r>
            <a:r>
              <a:rPr lang="en-US" err="1"/>
              <a:t>uam</a:t>
            </a:r>
            <a:r>
              <a:rPr lang="en-US"/>
              <a:t> maximus.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D7391A9-6E50-2B5A-2F88-2BF4CB763D0E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1674582" y="5021302"/>
            <a:ext cx="3304636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400" b="1" i="0" spc="80" baseline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POWERPOINT PRESENTATION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202EB4A-426C-D63E-CE69-5EE532301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0430" y="399269"/>
            <a:ext cx="2248602" cy="465227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7495B67-D81D-D796-C7BE-3C50869BD078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74553" y="3198321"/>
            <a:ext cx="6158384" cy="107529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8000" b="1" spc="8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CC623A6-2B39-245F-7304-D83903E0042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274553" y="2038218"/>
            <a:ext cx="6158384" cy="1292038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4000" b="0" spc="8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2948372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6888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(Imag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2BA2772-C4C2-F162-B356-0194075B93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15764" y="0"/>
            <a:ext cx="4376236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909309-9289-8EB8-FB61-4F737E5983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091" y="399269"/>
            <a:ext cx="2248602" cy="465227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D7391A9-6E50-2B5A-2F88-2BF4CB763D0E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1674582" y="5021302"/>
            <a:ext cx="3304636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400" b="1" i="0" spc="80" baseline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POWERPOINT PRESENTATION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1A14EEB-AB06-5F83-8360-6615E04D2AD9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74553" y="3198321"/>
            <a:ext cx="6158384" cy="107529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8000" b="1" spc="8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D581927-B86E-AD7A-50D1-EE244B7595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274553" y="2038218"/>
            <a:ext cx="6158384" cy="1292038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4000" b="0" spc="8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318098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6888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7B516FC0-9414-E87B-4DDA-1311CDBC65C2}"/>
              </a:ext>
            </a:extLst>
          </p:cNvPr>
          <p:cNvSpPr/>
          <p:nvPr userDrawn="1"/>
        </p:nvSpPr>
        <p:spPr>
          <a:xfrm>
            <a:off x="-1565083" y="571500"/>
            <a:ext cx="6665451" cy="5746079"/>
          </a:xfrm>
          <a:prstGeom prst="hexagon">
            <a:avLst>
              <a:gd name="adj" fmla="val 26733"/>
              <a:gd name="vf" fmla="val 115470"/>
            </a:avLst>
          </a:prstGeom>
          <a:solidFill>
            <a:schemeClr val="bg1">
              <a:lumMod val="85000"/>
              <a:alpha val="25000"/>
            </a:schemeClr>
          </a:solidFill>
          <a:ln w="50800" cap="rnd">
            <a:noFill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22118"/>
                      <a:gd name="connsiteY0" fmla="*/ 1087120 h 2174240"/>
                      <a:gd name="connsiteX1" fmla="*/ 175751 w 2522118"/>
                      <a:gd name="connsiteY1" fmla="*/ 735618 h 2174240"/>
                      <a:gd name="connsiteX2" fmla="*/ 340631 w 2522118"/>
                      <a:gd name="connsiteY2" fmla="*/ 405859 h 2174240"/>
                      <a:gd name="connsiteX3" fmla="*/ 543560 w 2522118"/>
                      <a:gd name="connsiteY3" fmla="*/ 1 h 2174240"/>
                      <a:gd name="connsiteX4" fmla="*/ 1007543 w 2522118"/>
                      <a:gd name="connsiteY4" fmla="*/ 1 h 2174240"/>
                      <a:gd name="connsiteX5" fmla="*/ 1457175 w 2522118"/>
                      <a:gd name="connsiteY5" fmla="*/ 1 h 2174240"/>
                      <a:gd name="connsiteX6" fmla="*/ 1978558 w 2522118"/>
                      <a:gd name="connsiteY6" fmla="*/ 1 h 2174240"/>
                      <a:gd name="connsiteX7" fmla="*/ 2159745 w 2522118"/>
                      <a:gd name="connsiteY7" fmla="*/ 362374 h 2174240"/>
                      <a:gd name="connsiteX8" fmla="*/ 2351803 w 2522118"/>
                      <a:gd name="connsiteY8" fmla="*/ 746489 h 2174240"/>
                      <a:gd name="connsiteX9" fmla="*/ 2522118 w 2522118"/>
                      <a:gd name="connsiteY9" fmla="*/ 1087120 h 2174240"/>
                      <a:gd name="connsiteX10" fmla="*/ 2340931 w 2522118"/>
                      <a:gd name="connsiteY10" fmla="*/ 1449493 h 2174240"/>
                      <a:gd name="connsiteX11" fmla="*/ 2165180 w 2522118"/>
                      <a:gd name="connsiteY11" fmla="*/ 1800995 h 2174240"/>
                      <a:gd name="connsiteX12" fmla="*/ 1978558 w 2522118"/>
                      <a:gd name="connsiteY12" fmla="*/ 2174239 h 2174240"/>
                      <a:gd name="connsiteX13" fmla="*/ 1514575 w 2522118"/>
                      <a:gd name="connsiteY13" fmla="*/ 2174239 h 2174240"/>
                      <a:gd name="connsiteX14" fmla="*/ 1036243 w 2522118"/>
                      <a:gd name="connsiteY14" fmla="*/ 2174239 h 2174240"/>
                      <a:gd name="connsiteX15" fmla="*/ 543560 w 2522118"/>
                      <a:gd name="connsiteY15" fmla="*/ 2174239 h 2174240"/>
                      <a:gd name="connsiteX16" fmla="*/ 356938 w 2522118"/>
                      <a:gd name="connsiteY16" fmla="*/ 1800995 h 2174240"/>
                      <a:gd name="connsiteX17" fmla="*/ 192058 w 2522118"/>
                      <a:gd name="connsiteY17" fmla="*/ 1471235 h 2174240"/>
                      <a:gd name="connsiteX18" fmla="*/ 0 w 2522118"/>
                      <a:gd name="connsiteY18" fmla="*/ 1087120 h 2174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522118" h="2174240" extrusionOk="0">
                        <a:moveTo>
                          <a:pt x="0" y="1087120"/>
                        </a:moveTo>
                        <a:cubicBezTo>
                          <a:pt x="17212" y="973913"/>
                          <a:pt x="152216" y="861708"/>
                          <a:pt x="175751" y="735618"/>
                        </a:cubicBezTo>
                        <a:cubicBezTo>
                          <a:pt x="199286" y="609528"/>
                          <a:pt x="315352" y="545498"/>
                          <a:pt x="340631" y="405859"/>
                        </a:cubicBezTo>
                        <a:cubicBezTo>
                          <a:pt x="365910" y="266220"/>
                          <a:pt x="486465" y="146099"/>
                          <a:pt x="543560" y="1"/>
                        </a:cubicBezTo>
                        <a:cubicBezTo>
                          <a:pt x="652845" y="-354"/>
                          <a:pt x="849601" y="21023"/>
                          <a:pt x="1007543" y="1"/>
                        </a:cubicBezTo>
                        <a:cubicBezTo>
                          <a:pt x="1165485" y="-21021"/>
                          <a:pt x="1327139" y="1835"/>
                          <a:pt x="1457175" y="1"/>
                        </a:cubicBezTo>
                        <a:cubicBezTo>
                          <a:pt x="1587211" y="-1833"/>
                          <a:pt x="1717868" y="4412"/>
                          <a:pt x="1978558" y="1"/>
                        </a:cubicBezTo>
                        <a:cubicBezTo>
                          <a:pt x="2054891" y="101844"/>
                          <a:pt x="2069547" y="276652"/>
                          <a:pt x="2159745" y="362374"/>
                        </a:cubicBezTo>
                        <a:cubicBezTo>
                          <a:pt x="2249943" y="448096"/>
                          <a:pt x="2246244" y="613750"/>
                          <a:pt x="2351803" y="746489"/>
                        </a:cubicBezTo>
                        <a:cubicBezTo>
                          <a:pt x="2457361" y="879228"/>
                          <a:pt x="2417025" y="942538"/>
                          <a:pt x="2522118" y="1087120"/>
                        </a:cubicBezTo>
                        <a:cubicBezTo>
                          <a:pt x="2462997" y="1278881"/>
                          <a:pt x="2385310" y="1338269"/>
                          <a:pt x="2340931" y="1449493"/>
                        </a:cubicBezTo>
                        <a:cubicBezTo>
                          <a:pt x="2296552" y="1560717"/>
                          <a:pt x="2190198" y="1677586"/>
                          <a:pt x="2165180" y="1800995"/>
                        </a:cubicBezTo>
                        <a:cubicBezTo>
                          <a:pt x="2140162" y="1924404"/>
                          <a:pt x="2045367" y="2005305"/>
                          <a:pt x="1978558" y="2174239"/>
                        </a:cubicBezTo>
                        <a:cubicBezTo>
                          <a:pt x="1784199" y="2199188"/>
                          <a:pt x="1713369" y="2131087"/>
                          <a:pt x="1514575" y="2174239"/>
                        </a:cubicBezTo>
                        <a:cubicBezTo>
                          <a:pt x="1315781" y="2217391"/>
                          <a:pt x="1244510" y="2118365"/>
                          <a:pt x="1036243" y="2174239"/>
                        </a:cubicBezTo>
                        <a:cubicBezTo>
                          <a:pt x="827976" y="2230113"/>
                          <a:pt x="716175" y="2170471"/>
                          <a:pt x="543560" y="2174239"/>
                        </a:cubicBezTo>
                        <a:cubicBezTo>
                          <a:pt x="476106" y="2048834"/>
                          <a:pt x="430099" y="1924823"/>
                          <a:pt x="356938" y="1800995"/>
                        </a:cubicBezTo>
                        <a:cubicBezTo>
                          <a:pt x="283777" y="1677167"/>
                          <a:pt x="241012" y="1558677"/>
                          <a:pt x="192058" y="1471235"/>
                        </a:cubicBezTo>
                        <a:cubicBezTo>
                          <a:pt x="143104" y="1383793"/>
                          <a:pt x="81990" y="1195008"/>
                          <a:pt x="0" y="1087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5184E-F91D-3385-8AFC-3A6F6CEFFFD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807768" y="2589236"/>
            <a:ext cx="3355532" cy="1669844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este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non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ipsum </a:t>
            </a:r>
            <a:r>
              <a:rPr lang="en-US" err="1"/>
              <a:t>aliq</a:t>
            </a:r>
            <a:r>
              <a:rPr lang="en-US"/>
              <a:t> </a:t>
            </a:r>
            <a:r>
              <a:rPr lang="en-US" err="1"/>
              <a:t>uam</a:t>
            </a:r>
            <a:r>
              <a:rPr lang="en-US"/>
              <a:t> maximus. Nam </a:t>
            </a:r>
            <a:r>
              <a:rPr lang="en-US" err="1"/>
              <a:t>venenatis</a:t>
            </a:r>
            <a:r>
              <a:rPr lang="en-US"/>
              <a:t> dui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cursus.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caidqiceu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D515994-8C0B-3E60-78CB-1D60B6D3D46F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1674582" y="5021302"/>
            <a:ext cx="3304636" cy="43047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400" b="1" i="0" spc="80" baseline="0">
                <a:solidFill>
                  <a:schemeClr val="tx2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POWERPOINT PRESENTATION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778AD8A-5E6B-C9B2-56E0-D38D99F788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5644" y="391885"/>
            <a:ext cx="2230115" cy="472220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D4FCE96-79FF-2EB4-70D2-D66A4E2879E8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74553" y="3198318"/>
            <a:ext cx="6158384" cy="107529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8000" b="1" spc="80" baseline="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REPORT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5AA3E78-2EC1-B036-CB44-A995EC3E7B78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274553" y="2038215"/>
            <a:ext cx="6158384" cy="1292038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  <a:defRPr sz="4000" b="0" spc="80" baseline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151752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7032" userDrawn="1">
          <p15:clr>
            <a:srgbClr val="FBAE40"/>
          </p15:clr>
        </p15:guide>
        <p15:guide id="3" pos="79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75C8E5-8111-004F-9075-3A2D7878E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62" y="819107"/>
            <a:ext cx="105717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35634-E074-4C44-8863-271B80E0A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062" y="2153650"/>
            <a:ext cx="10571747" cy="2314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640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72" r:id="rId2"/>
    <p:sldLayoutId id="2147483746" r:id="rId3"/>
    <p:sldLayoutId id="2147483757" r:id="rId4"/>
    <p:sldLayoutId id="2147483735" r:id="rId5"/>
    <p:sldLayoutId id="2147483738" r:id="rId6"/>
    <p:sldLayoutId id="2147483730" r:id="rId7"/>
    <p:sldLayoutId id="2147483733" r:id="rId8"/>
    <p:sldLayoutId id="2147483734" r:id="rId9"/>
    <p:sldLayoutId id="2147483732" r:id="rId10"/>
    <p:sldLayoutId id="2147483744" r:id="rId11"/>
    <p:sldLayoutId id="2147483742" r:id="rId12"/>
    <p:sldLayoutId id="2147483764" r:id="rId13"/>
    <p:sldLayoutId id="2147483743" r:id="rId14"/>
    <p:sldLayoutId id="2147483765" r:id="rId15"/>
    <p:sldLayoutId id="2147483770" r:id="rId16"/>
    <p:sldLayoutId id="2147483771" r:id="rId17"/>
    <p:sldLayoutId id="2147483741" r:id="rId18"/>
    <p:sldLayoutId id="2147483759" r:id="rId19"/>
    <p:sldLayoutId id="2147483760" r:id="rId20"/>
    <p:sldLayoutId id="2147483766" r:id="rId21"/>
    <p:sldLayoutId id="2147483767" r:id="rId22"/>
    <p:sldLayoutId id="2147483768" r:id="rId23"/>
    <p:sldLayoutId id="2147483761" r:id="rId24"/>
    <p:sldLayoutId id="2147483762" r:id="rId25"/>
    <p:sldLayoutId id="2147483769" r:id="rId26"/>
    <p:sldLayoutId id="2147483745" r:id="rId27"/>
    <p:sldLayoutId id="2147483748" r:id="rId28"/>
    <p:sldLayoutId id="2147483747" r:id="rId29"/>
    <p:sldLayoutId id="2147483750" r:id="rId30"/>
    <p:sldLayoutId id="2147483749" r:id="rId31"/>
    <p:sldLayoutId id="2147483751" r:id="rId32"/>
    <p:sldLayoutId id="2147483752" r:id="rId33"/>
    <p:sldLayoutId id="2147483753" r:id="rId34"/>
    <p:sldLayoutId id="2147483763" r:id="rId35"/>
    <p:sldLayoutId id="2147483754" r:id="rId36"/>
    <p:sldLayoutId id="2147483755" r:id="rId37"/>
    <p:sldLayoutId id="2147483756" r:id="rId38"/>
    <p:sldLayoutId id="2147483758" r:id="rId3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 spc="30" baseline="0">
          <a:solidFill>
            <a:schemeClr val="tx1"/>
          </a:solidFill>
          <a:latin typeface="Proxima Nova Rg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lang="en-US" sz="1800" b="0" i="0" kern="1200" smtClean="0">
          <a:solidFill>
            <a:srgbClr val="5E5E5E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600" b="0" i="0" kern="1200">
          <a:solidFill>
            <a:srgbClr val="5E5E5E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600" b="0" i="0" kern="1200">
          <a:solidFill>
            <a:srgbClr val="5E5E5E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600" b="0" i="0" kern="1200">
          <a:solidFill>
            <a:srgbClr val="5E5E5E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600" b="0" i="0" kern="1200">
          <a:solidFill>
            <a:srgbClr val="5E5E5E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30C0024-D551-F883-087F-2FC5D71B2AFD}"/>
              </a:ext>
            </a:extLst>
          </p:cNvPr>
          <p:cNvSpPr txBox="1">
            <a:spLocks/>
          </p:cNvSpPr>
          <p:nvPr/>
        </p:nvSpPr>
        <p:spPr>
          <a:xfrm>
            <a:off x="1028893" y="1687096"/>
            <a:ext cx="6158384" cy="2734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800" b="0" i="0" kern="1200" smtClean="0">
                <a:solidFill>
                  <a:srgbClr val="5E5E5E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b="1" dirty="0">
                <a:solidFill>
                  <a:schemeClr val="bg1"/>
                </a:solidFill>
                <a:latin typeface="Avenir Next LT Pro"/>
                <a:cs typeface="Calibri Light"/>
              </a:rPr>
              <a:t>SYNTHETIC EQUITY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89BC853-12BE-BB23-ED57-CEFCED69CBB6}"/>
              </a:ext>
            </a:extLst>
          </p:cNvPr>
          <p:cNvSpPr txBox="1">
            <a:spLocks/>
          </p:cNvSpPr>
          <p:nvPr/>
        </p:nvSpPr>
        <p:spPr>
          <a:xfrm>
            <a:off x="1028892" y="4085380"/>
            <a:ext cx="5067108" cy="12920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800" b="0" i="0" kern="1200" smtClean="0">
                <a:solidFill>
                  <a:srgbClr val="5E5E5E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1D95D3"/>
                </a:solidFill>
                <a:latin typeface="Avenir Next LT Pro"/>
              </a:rPr>
              <a:t>A POWERFUL  COMPENSATION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1D95D3"/>
                </a:solidFill>
                <a:latin typeface="Avenir Next LT Pro"/>
              </a:rPr>
              <a:t>AND RETENTION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1D95D3"/>
                </a:solidFill>
                <a:latin typeface="Avenir Next LT Pro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69581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CFC0A3-84F2-15DB-D50A-181D065E3DA9}"/>
              </a:ext>
            </a:extLst>
          </p:cNvPr>
          <p:cNvSpPr>
            <a:spLocks noGrp="1"/>
          </p:cNvSpPr>
          <p:nvPr>
            <p:ph type="body" sz="half" idx="29"/>
          </p:nvPr>
        </p:nvSpPr>
        <p:spPr/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TYPES OF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267A2-36FA-A51B-A429-EBD647E256A2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PLANS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784E7-7128-D77C-5719-8C0CBAD8C7D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740978" y="5324368"/>
            <a:ext cx="2806263" cy="1202550"/>
          </a:xfrm>
        </p:spPr>
        <p:txBody>
          <a:bodyPr/>
          <a:lstStyle/>
          <a:p>
            <a:pPr marL="285750" indent="-285750" algn="l" rtl="0" fontAlgn="base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 LT Pro"/>
                <a:cs typeface="Calibri Light"/>
              </a:rPr>
              <a:t>Stock Appreciation Rights (SAR)​</a:t>
            </a:r>
          </a:p>
          <a:p>
            <a:pPr marL="285750" indent="-285750" algn="l" rtl="0" fontAlgn="base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 LT Pro"/>
                <a:cs typeface="Calibri Light"/>
              </a:rPr>
              <a:t>Profits Interest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09DC0-E6FD-78A8-E866-CC3BA0628FD8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APPRECIATION PLANS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457CBC64-0118-07F1-A33C-CFC43D3740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76" t="18437" r="32778" b="23637"/>
          <a:stretch/>
        </p:blipFill>
        <p:spPr>
          <a:xfrm>
            <a:off x="0" y="2233942"/>
            <a:ext cx="4019739" cy="2390116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F4F9CB-1AD9-BA2B-BA56-4C09F4678A77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4656033" y="5324368"/>
            <a:ext cx="2806263" cy="1202550"/>
          </a:xfrm>
        </p:spPr>
        <p:txBody>
          <a:bodyPr/>
          <a:lstStyle/>
          <a:p>
            <a:pPr marL="285750" indent="-285750" algn="l" rtl="0" fontAlgn="base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 LT Pro"/>
                <a:cs typeface="Calibri Light"/>
              </a:rPr>
              <a:t>Phantom Stock Plan (PSP) ​</a:t>
            </a:r>
          </a:p>
          <a:p>
            <a:pPr marL="285750" indent="-285750" algn="l" rtl="0" fontAlgn="base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 LT Pro"/>
                <a:cs typeface="Calibri Light"/>
              </a:rPr>
              <a:t>Change in Control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4CE4FF-BB14-86FA-B3EB-D63196851C85}"/>
              </a:ext>
            </a:extLst>
          </p:cNvPr>
          <p:cNvSpPr>
            <a:spLocks noGrp="1"/>
          </p:cNvSpPr>
          <p:nvPr>
            <p:ph type="body" sz="half" idx="31"/>
          </p:nvPr>
        </p:nvSpPr>
        <p:spPr/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FULL VALUE PLANS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89FB62C-170C-B283-C5D0-9690EA024C97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3"/>
          <a:srcRect l="2853" r="2853"/>
          <a:stretch/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59CF89-020F-B05C-18F7-5C1F8D727394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8742034" y="5324368"/>
            <a:ext cx="3003276" cy="1202550"/>
          </a:xfrm>
        </p:spPr>
        <p:txBody>
          <a:bodyPr/>
          <a:lstStyle/>
          <a:p>
            <a:pPr marL="285750" indent="-285750" algn="l" rtl="0" fontAlgn="base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>
                <a:latin typeface="Avenir Next LT Pro"/>
                <a:cs typeface="Calibri Light"/>
              </a:rPr>
              <a:t>Long-term Incentive Plan (LTIP)​</a:t>
            </a:r>
          </a:p>
          <a:p>
            <a:pPr marL="285750" indent="-285750" algn="l" rtl="0" fontAlgn="base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>
                <a:latin typeface="Avenir Next LT Pro"/>
                <a:cs typeface="Calibri Light"/>
              </a:rPr>
              <a:t>Long-term Equity Participation Plan ​</a:t>
            </a:r>
          </a:p>
          <a:p>
            <a:pPr algn="l" rtl="0" fontAlgn="base">
              <a:lnSpc>
                <a:spcPts val="1125"/>
              </a:lnSpc>
            </a:pPr>
            <a:endParaRPr lang="en-US">
              <a:latin typeface="Avenir Next LT Pro"/>
              <a:cs typeface="Calibri Ligh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D305F85-6BD3-8EEE-8FBA-2EA66BEAC808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PERFORMANCE UNIT PLANS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961120F9-DDCB-5DD8-96FA-558A5BE8D871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/>
          <a:srcRect t="6463" b="6463"/>
          <a:stretch/>
        </p:blipFill>
        <p:spPr/>
      </p:pic>
    </p:spTree>
    <p:extLst>
      <p:ext uri="{BB962C8B-B14F-4D97-AF65-F5344CB8AC3E}">
        <p14:creationId xmlns:p14="http://schemas.microsoft.com/office/powerpoint/2010/main" val="2436612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FF5E0-A76F-9956-3614-F5B78FE76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D24758-1EC1-1A26-119A-4453EED0E82F}"/>
              </a:ext>
            </a:extLst>
          </p:cNvPr>
          <p:cNvSpPr>
            <a:spLocks noGrp="1"/>
          </p:cNvSpPr>
          <p:nvPr>
            <p:ph type="body" sz="half" idx="29"/>
          </p:nvPr>
        </p:nvSpPr>
        <p:spPr/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SET YOUR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2BC3A-91D8-0006-C1FC-EA8026D036B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1265500" y="1125021"/>
            <a:ext cx="8683718" cy="613547"/>
          </a:xfrm>
        </p:spPr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GOALS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F20D6C3-B278-5604-3EE6-BCCF2B35EBA5}"/>
              </a:ext>
            </a:extLst>
          </p:cNvPr>
          <p:cNvSpPr txBox="1">
            <a:spLocks/>
          </p:cNvSpPr>
          <p:nvPr/>
        </p:nvSpPr>
        <p:spPr>
          <a:xfrm>
            <a:off x="1228755" y="2495888"/>
            <a:ext cx="9523328" cy="12555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800" b="0" i="0" kern="1200" smtClean="0">
                <a:solidFill>
                  <a:srgbClr val="5E5E5E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pc="80">
                <a:solidFill>
                  <a:schemeClr val="tx1"/>
                </a:solidFill>
                <a:latin typeface="Avenir Next LT Pro"/>
                <a:cs typeface="Calibri Light"/>
              </a:rPr>
              <a:t>MAKE SURE YOUR PLAN IS: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88C4801-09A3-F026-4431-FF14976B92F2}"/>
              </a:ext>
            </a:extLst>
          </p:cNvPr>
          <p:cNvSpPr/>
          <p:nvPr/>
        </p:nvSpPr>
        <p:spPr>
          <a:xfrm>
            <a:off x="1702368" y="3395941"/>
            <a:ext cx="1291322" cy="12913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03624" dist="98723" dir="2220000" sx="93661" sy="93661" algn="l" rotWithShape="0">
              <a:prstClr val="black">
                <a:alpha val="41197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0B4A401-EADD-0125-2A9C-C325E1934E0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247940" y="4963637"/>
            <a:ext cx="2200178" cy="1255516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Avenir Next LT Pro"/>
                <a:cs typeface="Calibri Light"/>
              </a:rPr>
              <a:t>Easy to understand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622131C-9F93-A071-E886-B05A5049305E}"/>
              </a:ext>
            </a:extLst>
          </p:cNvPr>
          <p:cNvSpPr/>
          <p:nvPr/>
        </p:nvSpPr>
        <p:spPr>
          <a:xfrm>
            <a:off x="4301716" y="3395941"/>
            <a:ext cx="1291322" cy="12913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03624" dist="98723" dir="2220000" sx="93661" sy="93661" algn="l" rotWithShape="0">
              <a:prstClr val="black">
                <a:alpha val="41197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D9D3E8B-AD85-04EB-CEEE-321A4DCC2966}"/>
              </a:ext>
            </a:extLst>
          </p:cNvPr>
          <p:cNvSpPr txBox="1">
            <a:spLocks/>
          </p:cNvSpPr>
          <p:nvPr/>
        </p:nvSpPr>
        <p:spPr>
          <a:xfrm>
            <a:off x="3847288" y="4963637"/>
            <a:ext cx="2200178" cy="12555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5000"/>
              <a:buFont typeface="Arial" panose="020B0604020202020204" pitchFamily="34" charset="0"/>
              <a:buChar char="•"/>
              <a:defRPr lang="en-US" sz="1600" b="0" i="0" kern="1200">
                <a:solidFill>
                  <a:schemeClr val="accent3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Avenir Next LT Pro"/>
                <a:cs typeface="Calibri Light"/>
              </a:rPr>
              <a:t>Clear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4DF6AF-A5AB-D255-A177-636BF88372FE}"/>
              </a:ext>
            </a:extLst>
          </p:cNvPr>
          <p:cNvSpPr/>
          <p:nvPr/>
        </p:nvSpPr>
        <p:spPr>
          <a:xfrm>
            <a:off x="6750525" y="3395941"/>
            <a:ext cx="1291322" cy="12913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03624" dist="98723" dir="2220000" sx="93661" sy="93661" algn="l" rotWithShape="0">
              <a:prstClr val="black">
                <a:alpha val="41197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6B1F82B-E53D-B7D7-4A01-5276DA8AD804}"/>
              </a:ext>
            </a:extLst>
          </p:cNvPr>
          <p:cNvSpPr txBox="1">
            <a:spLocks/>
          </p:cNvSpPr>
          <p:nvPr/>
        </p:nvSpPr>
        <p:spPr>
          <a:xfrm>
            <a:off x="6296098" y="4963637"/>
            <a:ext cx="2200177" cy="12555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5000"/>
              <a:buFont typeface="Arial" panose="020B0604020202020204" pitchFamily="34" charset="0"/>
              <a:buChar char="•"/>
              <a:defRPr lang="en-US" sz="1600" b="0" i="0" kern="1200">
                <a:solidFill>
                  <a:schemeClr val="accent3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ts val="0"/>
              </a:spcBef>
              <a:buNone/>
            </a:pPr>
            <a:r>
              <a:rPr lang="en-US" dirty="0">
                <a:latin typeface="Avenir Next LT Pro"/>
                <a:cs typeface="Calibri Light"/>
              </a:rPr>
              <a:t>Simple in execution</a:t>
            </a:r>
          </a:p>
          <a:p>
            <a:pPr marL="0" indent="0" algn="ctr" rtl="0" fontAlgn="base">
              <a:spcBef>
                <a:spcPts val="0"/>
              </a:spcBef>
              <a:buNone/>
            </a:pPr>
            <a:r>
              <a:rPr lang="en-US" dirty="0">
                <a:latin typeface="Avenir Next LT Pro"/>
                <a:cs typeface="Calibri Light"/>
              </a:rPr>
              <a:t>And Management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72AEF0C-C1C7-67C2-9F90-4425A201E32A}"/>
              </a:ext>
            </a:extLst>
          </p:cNvPr>
          <p:cNvSpPr/>
          <p:nvPr/>
        </p:nvSpPr>
        <p:spPr>
          <a:xfrm>
            <a:off x="9204404" y="3395941"/>
            <a:ext cx="1291322" cy="12913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03624" dist="98723" dir="2220000" sx="93661" sy="93661" algn="l" rotWithShape="0">
              <a:prstClr val="black">
                <a:alpha val="41197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8BC5F863-5A1B-C10A-77C7-394C8BEA0135}"/>
              </a:ext>
            </a:extLst>
          </p:cNvPr>
          <p:cNvSpPr txBox="1">
            <a:spLocks/>
          </p:cNvSpPr>
          <p:nvPr/>
        </p:nvSpPr>
        <p:spPr>
          <a:xfrm>
            <a:off x="8749977" y="4963637"/>
            <a:ext cx="2200177" cy="12555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5000"/>
              <a:buFont typeface="Arial" panose="020B0604020202020204" pitchFamily="34" charset="0"/>
              <a:buChar char="•"/>
              <a:defRPr lang="en-US" sz="1600" b="0" i="0" kern="1200">
                <a:solidFill>
                  <a:schemeClr val="accent3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lnSpc>
                <a:spcPts val="1650"/>
              </a:lnSpc>
              <a:buNone/>
            </a:pPr>
            <a:r>
              <a:rPr lang="en-US">
                <a:latin typeface="Avenir Next LT Pro"/>
                <a:cs typeface="Calibri Light"/>
              </a:rPr>
              <a:t>Designed to achieve business goals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C9DBEAB-4543-3CC2-337F-81F273EE1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3146" y="3534487"/>
            <a:ext cx="989767" cy="98976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D3F53E0-2A95-140A-05EA-B0723B934B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02463" y="3614744"/>
            <a:ext cx="888244" cy="88824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2D98777-E040-DF82-D23D-8DD0EB04CD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9948" y="3605364"/>
            <a:ext cx="872475" cy="8724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CF9F275-C94C-5BC8-8B58-92568544A8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55565" y="3587725"/>
            <a:ext cx="883289" cy="88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82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FB98F-DB91-C13B-37D4-B6B242057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A4E6C55-0BA8-77F6-C6C8-735A7DA5400A}"/>
              </a:ext>
            </a:extLst>
          </p:cNvPr>
          <p:cNvSpPr/>
          <p:nvPr/>
        </p:nvSpPr>
        <p:spPr>
          <a:xfrm>
            <a:off x="779538" y="-583612"/>
            <a:ext cx="4523648" cy="6394011"/>
          </a:xfrm>
          <a:prstGeom prst="rect">
            <a:avLst/>
          </a:prstGeom>
          <a:solidFill>
            <a:schemeClr val="tx1"/>
          </a:solidFill>
          <a:ln w="6350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F0AD42-6E90-9D86-0660-64AA47962218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6401607" y="2127095"/>
            <a:ext cx="5171693" cy="3316729"/>
          </a:xfrm>
        </p:spPr>
        <p:txBody>
          <a:bodyPr/>
          <a:lstStyle/>
          <a:p>
            <a:pPr marL="342900" indent="-342900" algn="l" rtl="0" fontAlgn="base">
              <a:buFont typeface="+mj-lt"/>
              <a:buAutoNum type="arabicPeriod"/>
            </a:pPr>
            <a:r>
              <a:rPr lang="en-US" sz="1500">
                <a:solidFill>
                  <a:srgbClr val="4E5251"/>
                </a:solidFill>
                <a:latin typeface="Avenir Next LT Pro" panose="020B0504020202020204" pitchFamily="34" charset="77"/>
              </a:rPr>
              <a:t>Focus on “how” and not “how much.” ​</a:t>
            </a:r>
          </a:p>
          <a:p>
            <a:pPr marL="342900" indent="-342900" algn="l" rtl="0" fontAlgn="base">
              <a:buFont typeface="+mj-lt"/>
              <a:buAutoNum type="arabicPeriod"/>
            </a:pPr>
            <a:r>
              <a:rPr lang="en-US" sz="1500">
                <a:solidFill>
                  <a:srgbClr val="4E5251"/>
                </a:solidFill>
                <a:latin typeface="Avenir Next LT Pro" panose="020B0504020202020204" pitchFamily="34" charset="77"/>
              </a:rPr>
              <a:t>Start with a bottom-line up perspective. ​</a:t>
            </a:r>
          </a:p>
          <a:p>
            <a:pPr marL="342900" indent="-342900" algn="l" rtl="0" fontAlgn="base">
              <a:buFont typeface="+mj-lt"/>
              <a:buAutoNum type="arabicPeriod"/>
            </a:pPr>
            <a:r>
              <a:rPr lang="en-US" sz="1500">
                <a:solidFill>
                  <a:srgbClr val="4E5251"/>
                </a:solidFill>
                <a:latin typeface="Avenir Next LT Pro" panose="020B0504020202020204" pitchFamily="34" charset="77"/>
              </a:rPr>
              <a:t>Create scalable compensation for both producers and owners. ​</a:t>
            </a:r>
          </a:p>
          <a:p>
            <a:pPr marL="342900" indent="-342900" algn="l" rtl="0" fontAlgn="base">
              <a:buFont typeface="+mj-lt"/>
              <a:buAutoNum type="arabicPeriod"/>
            </a:pPr>
            <a:r>
              <a:rPr lang="en-US" sz="1500">
                <a:solidFill>
                  <a:srgbClr val="4E5251"/>
                </a:solidFill>
                <a:latin typeface="Avenir Next LT Pro" panose="020B0504020202020204" pitchFamily="34" charset="77"/>
              </a:rPr>
              <a:t>Shift the role of variable comp to profit distributions. ​</a:t>
            </a:r>
          </a:p>
          <a:p>
            <a:pPr marL="342900" indent="-342900" algn="l" rtl="0" fontAlgn="base">
              <a:buFont typeface="+mj-lt"/>
              <a:buAutoNum type="arabicPeriod"/>
            </a:pPr>
            <a:r>
              <a:rPr lang="en-US" sz="1500">
                <a:solidFill>
                  <a:srgbClr val="4E5251"/>
                </a:solidFill>
                <a:latin typeface="Avenir Next LT Pro" panose="020B0504020202020204" pitchFamily="34" charset="77"/>
              </a:rPr>
              <a:t>Balance wages for work against return on investment. ​</a:t>
            </a:r>
          </a:p>
          <a:p>
            <a:pPr marL="342900" indent="-342900" algn="l" rtl="0" fontAlgn="base">
              <a:buFont typeface="+mj-lt"/>
              <a:buAutoNum type="arabicPeriod"/>
            </a:pPr>
            <a:r>
              <a:rPr lang="en-US" sz="1500">
                <a:solidFill>
                  <a:srgbClr val="4E5251"/>
                </a:solidFill>
                <a:latin typeface="Avenir Next LT Pro" panose="020B0504020202020204" pitchFamily="34" charset="77"/>
              </a:rPr>
              <a:t>Reserve true equity for those who genuinely make a difference and will commit their careers to the process of building a sustainable, valuable business.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F239EE-06ED-B936-30E8-086C346989C6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951231" y="1414176"/>
            <a:ext cx="5622070" cy="430479"/>
          </a:xfrm>
        </p:spPr>
        <p:txBody>
          <a:bodyPr/>
          <a:lstStyle/>
          <a:p>
            <a:r>
              <a:rPr lang="en-US" sz="1800">
                <a:latin typeface="Avenir Next LT Pro"/>
                <a:cs typeface="Calibri Light"/>
              </a:rPr>
              <a:t>REMEMBER TO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786910-434C-5F1F-0D02-EA70D76DEB0A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465749" y="706778"/>
            <a:ext cx="4837437" cy="533023"/>
          </a:xfrm>
        </p:spPr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A PLAN FOR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05B9261-B71D-21EE-469A-38830ABB7E03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65749" y="1262692"/>
            <a:ext cx="5171693" cy="1958030"/>
          </a:xfrm>
        </p:spPr>
        <p:txBody>
          <a:bodyPr/>
          <a:lstStyle/>
          <a:p>
            <a:r>
              <a:rPr lang="en-US" sz="4400">
                <a:latin typeface="Avenir Next LT Pro"/>
                <a:cs typeface="Calibri Light"/>
              </a:rPr>
              <a:t>GROWTH &amp; PROFITABILITY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8597A1-E63A-2372-4193-7F1B72774167}"/>
              </a:ext>
            </a:extLst>
          </p:cNvPr>
          <p:cNvSpPr txBox="1">
            <a:spLocks/>
          </p:cNvSpPr>
          <p:nvPr/>
        </p:nvSpPr>
        <p:spPr>
          <a:xfrm>
            <a:off x="965954" y="2497940"/>
            <a:ext cx="4337232" cy="74567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3200" b="0" i="0" kern="1200" spc="80" baseline="0">
                <a:solidFill>
                  <a:schemeClr val="tx2"/>
                </a:solidFill>
                <a:effectLst/>
                <a:latin typeface="Proxima Nova Rg" panose="02000506030000020004" pitchFamily="2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venir Next LT Pro"/>
                <a:cs typeface="Calibri Light"/>
              </a:rPr>
              <a:t>GUIDANCE FOR STRUCTURING YOUR COMPENSATION SYSTEM</a:t>
            </a:r>
          </a:p>
        </p:txBody>
      </p:sp>
    </p:spTree>
    <p:extLst>
      <p:ext uri="{BB962C8B-B14F-4D97-AF65-F5344CB8AC3E}">
        <p14:creationId xmlns:p14="http://schemas.microsoft.com/office/powerpoint/2010/main" val="4152001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EFB36-770E-2634-E39F-CEB2E129D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9C6B84-D9BE-143F-825F-DA01B797B9C6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1237416" y="580553"/>
            <a:ext cx="6312249" cy="533023"/>
          </a:xfrm>
        </p:spPr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HOW TO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A50F2-636B-7266-52CA-9D9EBE89C63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1237416" y="1125021"/>
            <a:ext cx="7232114" cy="1120238"/>
          </a:xfrm>
        </p:spPr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GET STARTED</a:t>
            </a:r>
          </a:p>
        </p:txBody>
      </p:sp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3870C127-3881-8CA7-4E69-36921D703F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995" r="29995"/>
          <a:stretch/>
        </p:blipFill>
        <p:spPr>
          <a:xfrm>
            <a:off x="8072154" y="-10456"/>
            <a:ext cx="4134324" cy="6888799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5E4DE3C-AFA6-5385-E772-EED9EBD5F8B9}"/>
              </a:ext>
            </a:extLst>
          </p:cNvPr>
          <p:cNvSpPr txBox="1">
            <a:spLocks/>
          </p:cNvSpPr>
          <p:nvPr/>
        </p:nvSpPr>
        <p:spPr>
          <a:xfrm>
            <a:off x="1480304" y="3660473"/>
            <a:ext cx="5622070" cy="18687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lang="en-US" sz="1600" b="0" i="0" kern="1200">
                <a:solidFill>
                  <a:schemeClr val="accent3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rtl="0" fontAlgn="base">
              <a:lnSpc>
                <a:spcPts val="1800"/>
              </a:lnSpc>
              <a:buFont typeface="+mj-lt"/>
              <a:buAutoNum type="arabicPeriod"/>
            </a:pPr>
            <a:r>
              <a:rPr lang="en-US" dirty="0">
                <a:solidFill>
                  <a:srgbClr val="4E5251"/>
                </a:solidFill>
                <a:latin typeface="Avenir Next LT Pro" panose="020B0504020202020204" pitchFamily="34" charset="77"/>
              </a:rPr>
              <a:t>Schedule a consultation</a:t>
            </a:r>
          </a:p>
          <a:p>
            <a:pPr marL="342900" indent="-342900" algn="l" rtl="0" fontAlgn="base">
              <a:lnSpc>
                <a:spcPts val="1800"/>
              </a:lnSpc>
              <a:buFont typeface="+mj-lt"/>
              <a:buAutoNum type="arabicPeriod"/>
            </a:pPr>
            <a:r>
              <a:rPr lang="en-US">
                <a:solidFill>
                  <a:srgbClr val="4E5251"/>
                </a:solidFill>
                <a:latin typeface="Avenir Next LT Pro" panose="020B0504020202020204" pitchFamily="34" charset="77"/>
              </a:rPr>
              <a:t>Perform an Assessment</a:t>
            </a:r>
            <a:r>
              <a:rPr lang="en-US" dirty="0">
                <a:solidFill>
                  <a:srgbClr val="4E5251"/>
                </a:solidFill>
                <a:latin typeface="Avenir Next LT Pro" panose="020B0504020202020204" pitchFamily="34" charset="77"/>
              </a:rPr>
              <a:t>​</a:t>
            </a:r>
          </a:p>
          <a:p>
            <a:pPr marL="342900" indent="-342900" algn="l" rtl="0" fontAlgn="base">
              <a:lnSpc>
                <a:spcPts val="1800"/>
              </a:lnSpc>
              <a:buFont typeface="+mj-lt"/>
              <a:buAutoNum type="arabicPeriod"/>
            </a:pPr>
            <a:r>
              <a:rPr lang="en-US" dirty="0">
                <a:solidFill>
                  <a:srgbClr val="4E5251"/>
                </a:solidFill>
                <a:latin typeface="Avenir Next LT Pro" panose="020B0504020202020204" pitchFamily="34" charset="77"/>
              </a:rPr>
              <a:t>Design a plan</a:t>
            </a:r>
          </a:p>
          <a:p>
            <a:pPr marL="342900" indent="-342900" algn="l" rtl="0" fontAlgn="base">
              <a:lnSpc>
                <a:spcPts val="1800"/>
              </a:lnSpc>
              <a:buFont typeface="+mj-lt"/>
              <a:buAutoNum type="arabicPeriod"/>
            </a:pPr>
            <a:r>
              <a:rPr lang="en-US" dirty="0">
                <a:solidFill>
                  <a:srgbClr val="4E5251"/>
                </a:solidFill>
                <a:latin typeface="Avenir Next LT Pro" panose="020B0504020202020204" pitchFamily="34" charset="77"/>
              </a:rPr>
              <a:t>Analyze it</a:t>
            </a:r>
          </a:p>
          <a:p>
            <a:pPr marL="342900" indent="-342900" algn="l" rtl="0" fontAlgn="base">
              <a:lnSpc>
                <a:spcPts val="1800"/>
              </a:lnSpc>
              <a:buFont typeface="+mj-lt"/>
              <a:buAutoNum type="arabicPeriod"/>
            </a:pPr>
            <a:r>
              <a:rPr lang="en-US" dirty="0">
                <a:solidFill>
                  <a:srgbClr val="4E5251"/>
                </a:solidFill>
                <a:latin typeface="Avenir Next LT Pro" panose="020B0504020202020204" pitchFamily="34" charset="77"/>
              </a:rPr>
              <a:t>Document it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C3EC706D-A3F5-3C17-BD82-1AE62B0930D0}"/>
              </a:ext>
            </a:extLst>
          </p:cNvPr>
          <p:cNvSpPr txBox="1">
            <a:spLocks/>
          </p:cNvSpPr>
          <p:nvPr/>
        </p:nvSpPr>
        <p:spPr>
          <a:xfrm>
            <a:off x="1480304" y="2998521"/>
            <a:ext cx="5622070" cy="430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lang="en-US" sz="1400" b="0" i="0" kern="1200">
                <a:solidFill>
                  <a:schemeClr val="accent3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rgbClr val="0E365D"/>
                </a:solidFill>
                <a:latin typeface="Avenir Next LT Pro"/>
                <a:cs typeface="Calibri Light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70821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7847A-2119-61ED-52D6-9E86F55C3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E92BC-ED85-2BA9-47DB-487A1D00CB17}"/>
              </a:ext>
            </a:extLst>
          </p:cNvPr>
          <p:cNvSpPr>
            <a:spLocks noGrp="1"/>
          </p:cNvSpPr>
          <p:nvPr>
            <p:ph type="body" sz="half" idx="29"/>
          </p:nvPr>
        </p:nvSpPr>
        <p:spPr/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LET’S START 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1713D-C280-1023-CB3C-63982F920856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CONVERSATION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AAAB7A-34E3-4110-57F2-59F4ED58820D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6571684" y="4180528"/>
            <a:ext cx="4354816" cy="1137346"/>
          </a:xfrm>
        </p:spPr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Ready to take the next step? Scan the code to schedule a consultation.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0DFF25-B7FB-61FA-1035-8608F0F14DBD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6571682" y="3521449"/>
            <a:ext cx="4591617" cy="430479"/>
          </a:xfrm>
        </p:spPr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THANK YOU FOR JOINING!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5287786-12B4-2A8D-5874-178FEA85C9D1}"/>
              </a:ext>
            </a:extLst>
          </p:cNvPr>
          <p:cNvSpPr/>
          <p:nvPr/>
        </p:nvSpPr>
        <p:spPr>
          <a:xfrm>
            <a:off x="8476705" y="-577462"/>
            <a:ext cx="2686594" cy="2316030"/>
          </a:xfrm>
          <a:prstGeom prst="hexagon">
            <a:avLst>
              <a:gd name="adj" fmla="val 30178"/>
              <a:gd name="vf" fmla="val 115470"/>
            </a:avLst>
          </a:prstGeom>
          <a:noFill/>
          <a:ln w="25400" cap="rnd">
            <a:solidFill>
              <a:schemeClr val="tx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22118"/>
                      <a:gd name="connsiteY0" fmla="*/ 1087120 h 2174240"/>
                      <a:gd name="connsiteX1" fmla="*/ 175751 w 2522118"/>
                      <a:gd name="connsiteY1" fmla="*/ 735618 h 2174240"/>
                      <a:gd name="connsiteX2" fmla="*/ 340631 w 2522118"/>
                      <a:gd name="connsiteY2" fmla="*/ 405859 h 2174240"/>
                      <a:gd name="connsiteX3" fmla="*/ 543560 w 2522118"/>
                      <a:gd name="connsiteY3" fmla="*/ 1 h 2174240"/>
                      <a:gd name="connsiteX4" fmla="*/ 1007543 w 2522118"/>
                      <a:gd name="connsiteY4" fmla="*/ 1 h 2174240"/>
                      <a:gd name="connsiteX5" fmla="*/ 1457175 w 2522118"/>
                      <a:gd name="connsiteY5" fmla="*/ 1 h 2174240"/>
                      <a:gd name="connsiteX6" fmla="*/ 1978558 w 2522118"/>
                      <a:gd name="connsiteY6" fmla="*/ 1 h 2174240"/>
                      <a:gd name="connsiteX7" fmla="*/ 2159745 w 2522118"/>
                      <a:gd name="connsiteY7" fmla="*/ 362374 h 2174240"/>
                      <a:gd name="connsiteX8" fmla="*/ 2351803 w 2522118"/>
                      <a:gd name="connsiteY8" fmla="*/ 746489 h 2174240"/>
                      <a:gd name="connsiteX9" fmla="*/ 2522118 w 2522118"/>
                      <a:gd name="connsiteY9" fmla="*/ 1087120 h 2174240"/>
                      <a:gd name="connsiteX10" fmla="*/ 2340931 w 2522118"/>
                      <a:gd name="connsiteY10" fmla="*/ 1449493 h 2174240"/>
                      <a:gd name="connsiteX11" fmla="*/ 2165180 w 2522118"/>
                      <a:gd name="connsiteY11" fmla="*/ 1800995 h 2174240"/>
                      <a:gd name="connsiteX12" fmla="*/ 1978558 w 2522118"/>
                      <a:gd name="connsiteY12" fmla="*/ 2174239 h 2174240"/>
                      <a:gd name="connsiteX13" fmla="*/ 1514575 w 2522118"/>
                      <a:gd name="connsiteY13" fmla="*/ 2174239 h 2174240"/>
                      <a:gd name="connsiteX14" fmla="*/ 1036243 w 2522118"/>
                      <a:gd name="connsiteY14" fmla="*/ 2174239 h 2174240"/>
                      <a:gd name="connsiteX15" fmla="*/ 543560 w 2522118"/>
                      <a:gd name="connsiteY15" fmla="*/ 2174239 h 2174240"/>
                      <a:gd name="connsiteX16" fmla="*/ 356938 w 2522118"/>
                      <a:gd name="connsiteY16" fmla="*/ 1800995 h 2174240"/>
                      <a:gd name="connsiteX17" fmla="*/ 192058 w 2522118"/>
                      <a:gd name="connsiteY17" fmla="*/ 1471235 h 2174240"/>
                      <a:gd name="connsiteX18" fmla="*/ 0 w 2522118"/>
                      <a:gd name="connsiteY18" fmla="*/ 1087120 h 2174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522118" h="2174240" extrusionOk="0">
                        <a:moveTo>
                          <a:pt x="0" y="1087120"/>
                        </a:moveTo>
                        <a:cubicBezTo>
                          <a:pt x="17212" y="973913"/>
                          <a:pt x="152216" y="861708"/>
                          <a:pt x="175751" y="735618"/>
                        </a:cubicBezTo>
                        <a:cubicBezTo>
                          <a:pt x="199286" y="609528"/>
                          <a:pt x="315352" y="545498"/>
                          <a:pt x="340631" y="405859"/>
                        </a:cubicBezTo>
                        <a:cubicBezTo>
                          <a:pt x="365910" y="266220"/>
                          <a:pt x="486465" y="146099"/>
                          <a:pt x="543560" y="1"/>
                        </a:cubicBezTo>
                        <a:cubicBezTo>
                          <a:pt x="652845" y="-354"/>
                          <a:pt x="849601" y="21023"/>
                          <a:pt x="1007543" y="1"/>
                        </a:cubicBezTo>
                        <a:cubicBezTo>
                          <a:pt x="1165485" y="-21021"/>
                          <a:pt x="1327139" y="1835"/>
                          <a:pt x="1457175" y="1"/>
                        </a:cubicBezTo>
                        <a:cubicBezTo>
                          <a:pt x="1587211" y="-1833"/>
                          <a:pt x="1717868" y="4412"/>
                          <a:pt x="1978558" y="1"/>
                        </a:cubicBezTo>
                        <a:cubicBezTo>
                          <a:pt x="2054891" y="101844"/>
                          <a:pt x="2069547" y="276652"/>
                          <a:pt x="2159745" y="362374"/>
                        </a:cubicBezTo>
                        <a:cubicBezTo>
                          <a:pt x="2249943" y="448096"/>
                          <a:pt x="2246244" y="613750"/>
                          <a:pt x="2351803" y="746489"/>
                        </a:cubicBezTo>
                        <a:cubicBezTo>
                          <a:pt x="2457361" y="879228"/>
                          <a:pt x="2417025" y="942538"/>
                          <a:pt x="2522118" y="1087120"/>
                        </a:cubicBezTo>
                        <a:cubicBezTo>
                          <a:pt x="2462997" y="1278881"/>
                          <a:pt x="2385310" y="1338269"/>
                          <a:pt x="2340931" y="1449493"/>
                        </a:cubicBezTo>
                        <a:cubicBezTo>
                          <a:pt x="2296552" y="1560717"/>
                          <a:pt x="2190198" y="1677586"/>
                          <a:pt x="2165180" y="1800995"/>
                        </a:cubicBezTo>
                        <a:cubicBezTo>
                          <a:pt x="2140162" y="1924404"/>
                          <a:pt x="2045367" y="2005305"/>
                          <a:pt x="1978558" y="2174239"/>
                        </a:cubicBezTo>
                        <a:cubicBezTo>
                          <a:pt x="1784199" y="2199188"/>
                          <a:pt x="1713369" y="2131087"/>
                          <a:pt x="1514575" y="2174239"/>
                        </a:cubicBezTo>
                        <a:cubicBezTo>
                          <a:pt x="1315781" y="2217391"/>
                          <a:pt x="1244510" y="2118365"/>
                          <a:pt x="1036243" y="2174239"/>
                        </a:cubicBezTo>
                        <a:cubicBezTo>
                          <a:pt x="827976" y="2230113"/>
                          <a:pt x="716175" y="2170471"/>
                          <a:pt x="543560" y="2174239"/>
                        </a:cubicBezTo>
                        <a:cubicBezTo>
                          <a:pt x="476106" y="2048834"/>
                          <a:pt x="430099" y="1924823"/>
                          <a:pt x="356938" y="1800995"/>
                        </a:cubicBezTo>
                        <a:cubicBezTo>
                          <a:pt x="283777" y="1677167"/>
                          <a:pt x="241012" y="1558677"/>
                          <a:pt x="192058" y="1471235"/>
                        </a:cubicBezTo>
                        <a:cubicBezTo>
                          <a:pt x="143104" y="1383793"/>
                          <a:pt x="81990" y="1195008"/>
                          <a:pt x="0" y="1087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qr code with a blue and white background&#10;&#10;Description automatically generated">
            <a:extLst>
              <a:ext uri="{FF2B5EF4-FFF2-40B4-BE49-F238E27FC236}">
                <a16:creationId xmlns:a16="http://schemas.microsoft.com/office/drawing/2014/main" id="{84C56DF4-336C-E7B5-F636-8008DB77E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500" y="2609055"/>
            <a:ext cx="3261530" cy="32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2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DCE686-C156-E745-B219-6197B0B0BE6D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750692" y="915598"/>
            <a:ext cx="4431114" cy="627327"/>
          </a:xfrm>
        </p:spPr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WHY SYNTHETIC EQUITY IS IMPORTANT TO USE NOW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B7180-0987-30F8-22F8-60AF7539FF23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3234" y="1820875"/>
            <a:ext cx="5033672" cy="14701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Avenir Next LT Pro"/>
                <a:cs typeface="Calibri Light"/>
              </a:rPr>
              <a:t>KEY TAKEAWAYS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43DD0-4BE7-2718-E297-3CB9333D3315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5982400" y="915598"/>
            <a:ext cx="758983" cy="430479"/>
          </a:xfrm>
        </p:spPr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AB6E7-C27F-D9A5-908E-EE416BE08A64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750692" y="1706202"/>
            <a:ext cx="4431114" cy="430479"/>
          </a:xfrm>
        </p:spPr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COMMON APPLICATIONS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542585-B614-5ED2-1C55-C38945CBDEC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5982400" y="1715255"/>
            <a:ext cx="758983" cy="430479"/>
          </a:xfrm>
        </p:spPr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02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2AAB3E-600F-6480-181E-78E3A02419A7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6750692" y="2299958"/>
            <a:ext cx="4431114" cy="835090"/>
          </a:xfrm>
        </p:spPr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WHAT IS SYNTHETIC EQUITY &amp; HOW DOES IT DIFFER FROM TRUE EQUITY?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447BAA-25FA-B2AE-164A-4CB476CF77D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5982400" y="2378671"/>
            <a:ext cx="758983" cy="430479"/>
          </a:xfrm>
        </p:spPr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03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C20F6BB-E602-61FA-EEB7-7135C035CAE9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6750692" y="3292474"/>
            <a:ext cx="4431114" cy="430479"/>
          </a:xfrm>
        </p:spPr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KEY BENEFITS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861B27-F4CE-762E-1AAD-3461E5B5AAA1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5982400" y="3319633"/>
            <a:ext cx="758983" cy="430479"/>
          </a:xfrm>
        </p:spPr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04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97163F-4F09-E6CD-FDE2-2419F29BC16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750692" y="3880379"/>
            <a:ext cx="4431114" cy="809222"/>
          </a:xfrm>
        </p:spPr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ESSENTIAL PLANNING ELEMENTS FOR YOUR STRATEGY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C52441-90C2-C9E5-EFF5-6751A27F6EF1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5982400" y="3961857"/>
            <a:ext cx="758983" cy="430479"/>
          </a:xfrm>
        </p:spPr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05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829FA3E-998D-AADA-C1E3-865DE7FA042B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6750692" y="4852243"/>
            <a:ext cx="4431114" cy="1004359"/>
          </a:xfrm>
        </p:spPr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STEPS YOU CAN TAKE TO DESIGN YOUR COMPENSATION SYSTEM AND CREATE A GROWING, VALUABLE BUSINESS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6B25232-2B3B-1F34-C9F7-DF9B7A2EDD4B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5982400" y="4881824"/>
            <a:ext cx="758983" cy="430479"/>
          </a:xfrm>
        </p:spPr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06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3E189BC-E9CF-CE31-7983-2F258FF79181}"/>
              </a:ext>
            </a:extLst>
          </p:cNvPr>
          <p:cNvSpPr txBox="1">
            <a:spLocks/>
          </p:cNvSpPr>
          <p:nvPr/>
        </p:nvSpPr>
        <p:spPr>
          <a:xfrm>
            <a:off x="773924" y="3534872"/>
            <a:ext cx="4807069" cy="24560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800" b="0" i="0" kern="1200" smtClean="0">
                <a:solidFill>
                  <a:srgbClr val="5E5E5E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B5A92"/>
                </a:solidFill>
                <a:latin typeface="Avenir Next LT Pro"/>
              </a:rPr>
              <a:t>SYNTHETIC EQUITY PROVIDES INDEPENDENT WEALTH MANAGERS WITH A SUITE OF POWERFUL TOOLS PREVIOUSLY THOUGHT TO BE AVAILABLE ONLY TO LARGE CORPORATIONS.​</a:t>
            </a:r>
          </a:p>
        </p:txBody>
      </p:sp>
    </p:spTree>
    <p:extLst>
      <p:ext uri="{BB962C8B-B14F-4D97-AF65-F5344CB8AC3E}">
        <p14:creationId xmlns:p14="http://schemas.microsoft.com/office/powerpoint/2010/main" val="1281363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35BFA-23E2-85AB-A971-20A781B4909A}"/>
              </a:ext>
            </a:extLst>
          </p:cNvPr>
          <p:cNvSpPr>
            <a:spLocks noGrp="1"/>
          </p:cNvSpPr>
          <p:nvPr>
            <p:ph type="body" sz="half" idx="29"/>
          </p:nvPr>
        </p:nvSpPr>
        <p:spPr/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TODAY’S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B4863-5E0E-C953-520A-E306D552A75E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PRESENTERS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A007-BE5E-BC81-2AF7-45D9C61E075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166725" y="5171440"/>
            <a:ext cx="2264498" cy="859886"/>
          </a:xfrm>
        </p:spPr>
        <p:txBody>
          <a:bodyPr/>
          <a:lstStyle/>
          <a:p>
            <a:r>
              <a:rPr lang="en-US" sz="1400">
                <a:latin typeface="Avenir Next LT Pro"/>
                <a:cs typeface="Calibri Light"/>
              </a:rPr>
              <a:t>Senior Consultant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EFF6E-27A6-7AC0-DE83-47A579E951BD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1166725" y="4724435"/>
            <a:ext cx="2273006" cy="430479"/>
          </a:xfrm>
        </p:spPr>
        <p:txBody>
          <a:bodyPr/>
          <a:lstStyle/>
          <a:p>
            <a:r>
              <a:rPr lang="en-US" sz="1400">
                <a:latin typeface="Avenir Next LT Pro"/>
                <a:cs typeface="Calibri Light"/>
              </a:rPr>
              <a:t>STUART SMITH, JD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1458E3-9E01-55AD-A9F2-D3A28352A27B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4146596" y="5171440"/>
            <a:ext cx="2264498" cy="859886"/>
          </a:xfrm>
        </p:spPr>
        <p:txBody>
          <a:bodyPr/>
          <a:lstStyle/>
          <a:p>
            <a:r>
              <a:rPr lang="en-US" sz="1400">
                <a:latin typeface="Avenir Next LT Pro"/>
                <a:cs typeface="Calibri Light"/>
              </a:rPr>
              <a:t>Senior Consultant</a:t>
            </a:r>
          </a:p>
          <a:p>
            <a:endParaRPr lang="en-US" sz="14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DA3526-28C1-43A5-5243-90E0EBBDB1D4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4146596" y="4724435"/>
            <a:ext cx="2273006" cy="430479"/>
          </a:xfrm>
        </p:spPr>
        <p:txBody>
          <a:bodyPr/>
          <a:lstStyle/>
          <a:p>
            <a:r>
              <a:rPr lang="en-US" sz="1400">
                <a:latin typeface="Avenir Next LT Pro"/>
                <a:cs typeface="Calibri Light"/>
              </a:rPr>
              <a:t>KEM TAYLOR, CBEC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B8E8C0-2430-618C-1F3A-9EB0595843E1}"/>
              </a:ext>
            </a:extLst>
          </p:cNvPr>
          <p:cNvSpPr txBox="1"/>
          <p:nvPr/>
        </p:nvSpPr>
        <p:spPr>
          <a:xfrm>
            <a:off x="7071360" y="16865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AAA78D-A81E-1992-7CA1-A60211E9DE0A}"/>
              </a:ext>
            </a:extLst>
          </p:cNvPr>
          <p:cNvSpPr txBox="1"/>
          <p:nvPr/>
        </p:nvSpPr>
        <p:spPr>
          <a:xfrm>
            <a:off x="7802880" y="1280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1002CE0-ECA6-3E72-7829-0E310C0216D7}"/>
              </a:ext>
            </a:extLst>
          </p:cNvPr>
          <p:cNvSpPr/>
          <p:nvPr/>
        </p:nvSpPr>
        <p:spPr>
          <a:xfrm>
            <a:off x="1166725" y="2431660"/>
            <a:ext cx="2127983" cy="212798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D9AF66F-7998-47AB-37E8-1884AA396634}"/>
              </a:ext>
            </a:extLst>
          </p:cNvPr>
          <p:cNvSpPr/>
          <p:nvPr/>
        </p:nvSpPr>
        <p:spPr>
          <a:xfrm>
            <a:off x="4142416" y="2431660"/>
            <a:ext cx="2127983" cy="212798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25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D9DA64-2DEA-F34D-481B-52B55C17D60D}"/>
              </a:ext>
            </a:extLst>
          </p:cNvPr>
          <p:cNvSpPr>
            <a:spLocks noGrp="1"/>
          </p:cNvSpPr>
          <p:nvPr>
            <p:ph type="body" sz="half" idx="29"/>
          </p:nvPr>
        </p:nvSpPr>
        <p:spPr/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WHY SYNTHETIC EQUITY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5F6AC-D64E-BC9F-7BEF-ACDCB19D10C8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1265500" y="1125021"/>
            <a:ext cx="8683718" cy="613547"/>
          </a:xfrm>
        </p:spPr>
        <p:txBody>
          <a:bodyPr/>
          <a:lstStyle/>
          <a:p>
            <a:r>
              <a:rPr lang="en-US" dirty="0">
                <a:latin typeface="Avenir Next LT Pro"/>
                <a:cs typeface="Calibri Light"/>
              </a:rPr>
              <a:t>IS IMPORTANT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3594420-B0DD-859D-55B8-53D7E3781D56}"/>
              </a:ext>
            </a:extLst>
          </p:cNvPr>
          <p:cNvSpPr txBox="1">
            <a:spLocks/>
          </p:cNvSpPr>
          <p:nvPr/>
        </p:nvSpPr>
        <p:spPr>
          <a:xfrm>
            <a:off x="1228755" y="1787853"/>
            <a:ext cx="9523328" cy="19492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800" b="0" i="0" kern="1200" smtClean="0">
                <a:solidFill>
                  <a:srgbClr val="5E5E5E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spc="80" dirty="0">
                <a:solidFill>
                  <a:schemeClr val="bg1">
                    <a:lumMod val="65000"/>
                  </a:schemeClr>
                </a:solidFill>
                <a:latin typeface="Avenir Next LT Pro"/>
                <a:cs typeface="Calibri Light"/>
              </a:rPr>
              <a:t>FLEXIBILITY AND CUSTOMIZATION ARE KEY TO BUILDING VALUE. ADVANTAGES OF USING SYNTHETIC EQUITY INCLUDE: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6E6B55-8950-465E-87D0-2E5A4A40F2AC}"/>
              </a:ext>
            </a:extLst>
          </p:cNvPr>
          <p:cNvSpPr/>
          <p:nvPr/>
        </p:nvSpPr>
        <p:spPr>
          <a:xfrm>
            <a:off x="1713304" y="3407742"/>
            <a:ext cx="1291322" cy="12913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03624" dist="98723" dir="2220000" sx="93661" sy="93661" algn="l" rotWithShape="0">
              <a:prstClr val="black">
                <a:alpha val="41197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2F4ACE0-7F56-F67A-4D7E-622100A43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8811" y="3533249"/>
            <a:ext cx="1040308" cy="1040308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E7A5650-6BED-BAC0-126F-6F8C7E714130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247940" y="4975438"/>
            <a:ext cx="2200178" cy="1255516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Avenir Next LT Pro"/>
                <a:cs typeface="Calibri Light"/>
              </a:rPr>
              <a:t>Preserves cash flow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865135A-7035-C7D9-A355-DF9BFBBA6ECA}"/>
              </a:ext>
            </a:extLst>
          </p:cNvPr>
          <p:cNvSpPr/>
          <p:nvPr/>
        </p:nvSpPr>
        <p:spPr>
          <a:xfrm>
            <a:off x="4301716" y="3407742"/>
            <a:ext cx="1291322" cy="12913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03624" dist="98723" dir="2220000" sx="93661" sy="93661" algn="l" rotWithShape="0">
              <a:prstClr val="black">
                <a:alpha val="41197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9066A02-869C-0A0F-FD8D-63C57750F6D0}"/>
              </a:ext>
            </a:extLst>
          </p:cNvPr>
          <p:cNvSpPr txBox="1">
            <a:spLocks/>
          </p:cNvSpPr>
          <p:nvPr/>
        </p:nvSpPr>
        <p:spPr>
          <a:xfrm>
            <a:off x="3847288" y="4975438"/>
            <a:ext cx="2200178" cy="12555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5000"/>
              <a:buFont typeface="Arial" panose="020B0604020202020204" pitchFamily="34" charset="0"/>
              <a:buChar char="•"/>
              <a:defRPr lang="en-US" sz="1600" b="0" i="0" kern="1200">
                <a:solidFill>
                  <a:schemeClr val="accent3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>
                <a:latin typeface="Avenir Next LT Pro"/>
                <a:cs typeface="Calibri Light"/>
              </a:rPr>
              <a:t>Enhances your ability to recruit, retain and reward talented advisors &amp; staff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1191ECC-FE01-09E3-EFFD-F51666E0F148}"/>
              </a:ext>
            </a:extLst>
          </p:cNvPr>
          <p:cNvSpPr/>
          <p:nvPr/>
        </p:nvSpPr>
        <p:spPr>
          <a:xfrm>
            <a:off x="6750525" y="3407742"/>
            <a:ext cx="1291322" cy="12913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03624" dist="98723" dir="2220000" sx="93661" sy="93661" algn="l" rotWithShape="0">
              <a:prstClr val="black">
                <a:alpha val="41197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17C19EC-8FE6-65C9-9ADD-236B94378BBA}"/>
              </a:ext>
            </a:extLst>
          </p:cNvPr>
          <p:cNvSpPr txBox="1">
            <a:spLocks/>
          </p:cNvSpPr>
          <p:nvPr/>
        </p:nvSpPr>
        <p:spPr>
          <a:xfrm>
            <a:off x="6296098" y="4975438"/>
            <a:ext cx="2200177" cy="12555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5000"/>
              <a:buFont typeface="Arial" panose="020B0604020202020204" pitchFamily="34" charset="0"/>
              <a:buChar char="•"/>
              <a:defRPr lang="en-US" sz="1600" b="0" i="0" kern="1200">
                <a:solidFill>
                  <a:schemeClr val="accent3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lnSpc>
                <a:spcPts val="1650"/>
              </a:lnSpc>
              <a:buNone/>
            </a:pPr>
            <a:r>
              <a:rPr lang="en-US">
                <a:latin typeface="Avenir Next LT Pro"/>
                <a:cs typeface="Calibri Light"/>
              </a:rPr>
              <a:t>Helps you look to the future and reward tenure, loyalty, and performance ​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0783E83-9FE9-469F-24FE-15275D9407DA}"/>
              </a:ext>
            </a:extLst>
          </p:cNvPr>
          <p:cNvSpPr/>
          <p:nvPr/>
        </p:nvSpPr>
        <p:spPr>
          <a:xfrm>
            <a:off x="9204404" y="3407742"/>
            <a:ext cx="1291322" cy="12913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03624" dist="98723" dir="2220000" sx="93661" sy="93661" algn="l" rotWithShape="0">
              <a:prstClr val="black">
                <a:alpha val="41197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C03B934-99E8-46DB-D32D-8DBCCD90202E}"/>
              </a:ext>
            </a:extLst>
          </p:cNvPr>
          <p:cNvSpPr txBox="1">
            <a:spLocks/>
          </p:cNvSpPr>
          <p:nvPr/>
        </p:nvSpPr>
        <p:spPr>
          <a:xfrm>
            <a:off x="8749977" y="4975438"/>
            <a:ext cx="2200177" cy="12555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5000"/>
              <a:buFont typeface="Arial" panose="020B0604020202020204" pitchFamily="34" charset="0"/>
              <a:buChar char="•"/>
              <a:defRPr lang="en-US" sz="1600" b="0" i="0" kern="1200">
                <a:solidFill>
                  <a:schemeClr val="accent3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lnSpc>
                <a:spcPts val="1650"/>
              </a:lnSpc>
              <a:buNone/>
            </a:pPr>
            <a:r>
              <a:rPr lang="en-US">
                <a:latin typeface="Avenir Next LT Pro"/>
                <a:cs typeface="Calibri Light"/>
              </a:rPr>
              <a:t>Encourages participants to “think like an owner” without buying actual stock​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6174B88-9D1E-3099-945E-B261610A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98709" y="3546288"/>
            <a:ext cx="914400" cy="9144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59F732C9-2E5A-437A-2AA0-6C9AB72937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92865" y="3596203"/>
            <a:ext cx="914400" cy="9144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0E2A4BBC-32A9-F632-D9A1-1755D951E8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12158" y="35599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3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025FB8-3F17-96EF-1D95-CF0141BD68F7}"/>
              </a:ext>
            </a:extLst>
          </p:cNvPr>
          <p:cNvSpPr/>
          <p:nvPr/>
        </p:nvSpPr>
        <p:spPr>
          <a:xfrm>
            <a:off x="779538" y="-583612"/>
            <a:ext cx="4209861" cy="6394011"/>
          </a:xfrm>
          <a:prstGeom prst="rect">
            <a:avLst/>
          </a:prstGeom>
          <a:solidFill>
            <a:schemeClr val="tx1"/>
          </a:solidFill>
          <a:ln w="6350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7CD0A1-B70D-669B-0916-2A3AAA1BB7AC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5951231" y="1481060"/>
            <a:ext cx="5622070" cy="4651870"/>
          </a:xfrm>
        </p:spPr>
        <p:txBody>
          <a:bodyPr/>
          <a:lstStyle/>
          <a:p>
            <a:pPr marL="285750" indent="-285750" algn="l" rtl="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500" u="none" strike="noStrike">
                <a:solidFill>
                  <a:srgbClr val="4E5251"/>
                </a:solidFill>
                <a:effectLst/>
                <a:latin typeface="Avenir Next LT Pro" panose="020B0504020202020204" pitchFamily="34" charset="77"/>
              </a:rPr>
              <a:t>An owner who wants to share the economic value of equity, but not equity itself</a:t>
            </a:r>
            <a:r>
              <a:rPr lang="en-US" sz="1500">
                <a:solidFill>
                  <a:srgbClr val="4E5251"/>
                </a:solidFill>
                <a:effectLst/>
                <a:latin typeface="Avenir Next LT Pro" panose="020B0504020202020204" pitchFamily="34" charset="77"/>
              </a:rPr>
              <a:t>​</a:t>
            </a:r>
          </a:p>
          <a:p>
            <a:pPr marL="285750" indent="-285750" algn="l" rtl="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500" u="none" strike="noStrike">
                <a:solidFill>
                  <a:srgbClr val="4E5251"/>
                </a:solidFill>
                <a:effectLst/>
                <a:latin typeface="Avenir Next LT Pro" panose="020B0504020202020204" pitchFamily="34" charset="77"/>
              </a:rPr>
              <a:t>A key employee who wants to receive ownership-like returns but is unable or unwilling to take on the financial risk of buying and paying for equity</a:t>
            </a:r>
            <a:r>
              <a:rPr lang="en-US" sz="1500">
                <a:solidFill>
                  <a:srgbClr val="4E5251"/>
                </a:solidFill>
                <a:effectLst/>
                <a:latin typeface="Avenir Next LT Pro" panose="020B0504020202020204" pitchFamily="34" charset="77"/>
              </a:rPr>
              <a:t>​</a:t>
            </a:r>
          </a:p>
          <a:p>
            <a:pPr marL="285750" indent="-285750" algn="l" rtl="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500" u="none" strike="noStrike">
                <a:solidFill>
                  <a:srgbClr val="4E5251"/>
                </a:solidFill>
                <a:effectLst/>
                <a:latin typeface="Avenir Next LT Pro" panose="020B0504020202020204" pitchFamily="34" charset="77"/>
              </a:rPr>
              <a:t>An owner who wants to retire and sell his or her practice in five years or less and wants to reward one or more key employees </a:t>
            </a:r>
            <a:r>
              <a:rPr lang="en-US" sz="1500">
                <a:solidFill>
                  <a:srgbClr val="4E5251"/>
                </a:solidFill>
                <a:effectLst/>
                <a:latin typeface="Avenir Next LT Pro" panose="020B0504020202020204" pitchFamily="34" charset="77"/>
              </a:rPr>
              <a:t>​</a:t>
            </a:r>
          </a:p>
          <a:p>
            <a:pPr marL="285750" indent="-285750" algn="l" rtl="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500" u="none" strike="noStrike">
                <a:solidFill>
                  <a:srgbClr val="4E5251"/>
                </a:solidFill>
                <a:effectLst/>
                <a:latin typeface="Avenir Next LT Pro" panose="020B0504020202020204" pitchFamily="34" charset="77"/>
              </a:rPr>
              <a:t>To create golden handcuffs to retain key employees</a:t>
            </a:r>
            <a:r>
              <a:rPr lang="en-US" sz="1500">
                <a:solidFill>
                  <a:srgbClr val="4E5251"/>
                </a:solidFill>
                <a:effectLst/>
                <a:latin typeface="Avenir Next LT Pro" panose="020B0504020202020204" pitchFamily="34" charset="77"/>
              </a:rPr>
              <a:t>​</a:t>
            </a:r>
          </a:p>
          <a:p>
            <a:pPr marL="285750" indent="-285750" algn="l" rtl="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500" u="none" strike="noStrike">
                <a:solidFill>
                  <a:srgbClr val="4E5251"/>
                </a:solidFill>
                <a:effectLst/>
                <a:latin typeface="Avenir Next LT Pro" panose="020B0504020202020204" pitchFamily="34" charset="77"/>
              </a:rPr>
              <a:t>A key employee who desires to be an owner but does not have the necessary licenses or qualifications to be a full equity partner</a:t>
            </a:r>
            <a:r>
              <a:rPr lang="en-US" sz="1500">
                <a:solidFill>
                  <a:srgbClr val="4E5251"/>
                </a:solidFill>
                <a:effectLst/>
                <a:latin typeface="Avenir Next LT Pro" panose="020B0504020202020204" pitchFamily="34" charset="77"/>
              </a:rPr>
              <a:t>​</a:t>
            </a:r>
          </a:p>
          <a:p>
            <a:pPr marL="285750" indent="-285750" algn="l" rtl="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500" u="none" strike="noStrike">
                <a:solidFill>
                  <a:srgbClr val="4E5251"/>
                </a:solidFill>
                <a:effectLst/>
                <a:latin typeface="Avenir Next LT Pro" panose="020B0504020202020204" pitchFamily="34" charset="77"/>
              </a:rPr>
              <a:t>A key employee who is young and eager for ownership but isn’t yet ready to take on a leadership role</a:t>
            </a:r>
            <a:r>
              <a:rPr lang="en-US" sz="1500">
                <a:solidFill>
                  <a:srgbClr val="4E5251"/>
                </a:solidFill>
                <a:effectLst/>
                <a:latin typeface="Avenir Next LT Pro" panose="020B0504020202020204" pitchFamily="34" charset="77"/>
              </a:rPr>
              <a:t>​</a:t>
            </a:r>
          </a:p>
          <a:p>
            <a:pPr marL="285750" indent="-285750" algn="l" rtl="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500" u="none" strike="noStrike">
                <a:solidFill>
                  <a:srgbClr val="4E5251"/>
                </a:solidFill>
                <a:effectLst/>
                <a:latin typeface="Avenir Next LT Pro" panose="020B0504020202020204" pitchFamily="34" charset="77"/>
              </a:rPr>
              <a:t>The business has not yet taken the steps to own the client revenue</a:t>
            </a:r>
            <a:endParaRPr lang="en-US" sz="1500">
              <a:solidFill>
                <a:srgbClr val="4E5251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3EE079-F1BF-5B25-384D-0F93C7F6930D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951231" y="768141"/>
            <a:ext cx="5622070" cy="430479"/>
          </a:xfrm>
        </p:spPr>
        <p:txBody>
          <a:bodyPr/>
          <a:lstStyle/>
          <a:p>
            <a:r>
              <a:rPr lang="en-US" sz="1800">
                <a:latin typeface="Avenir Next LT Pro"/>
                <a:cs typeface="Calibri Light"/>
              </a:rPr>
              <a:t>FLEXIBLE SOLUTIONS TO RETAIN AND INCENTIVIZE TOP TALENT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60E448-3108-D867-880A-8110E1714631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465749" y="706778"/>
            <a:ext cx="4837437" cy="533023"/>
          </a:xfrm>
        </p:spPr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UTILIZING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5F9387-8CA3-DDCA-92BF-C814CD801E53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65749" y="1262692"/>
            <a:ext cx="5171693" cy="1958030"/>
          </a:xfrm>
        </p:spPr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SYNTHETIC EQUITY</a:t>
            </a:r>
          </a:p>
        </p:txBody>
      </p:sp>
    </p:spTree>
    <p:extLst>
      <p:ext uri="{BB962C8B-B14F-4D97-AF65-F5344CB8AC3E}">
        <p14:creationId xmlns:p14="http://schemas.microsoft.com/office/powerpoint/2010/main" val="394374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D159DC9-E578-DF29-48F3-027605E2AEFD}"/>
              </a:ext>
            </a:extLst>
          </p:cNvPr>
          <p:cNvCxnSpPr>
            <a:cxnSpLocks/>
          </p:cNvCxnSpPr>
          <p:nvPr/>
        </p:nvCxnSpPr>
        <p:spPr>
          <a:xfrm>
            <a:off x="3181530" y="3915947"/>
            <a:ext cx="542695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6BBEECE8-A441-910B-580F-6E24E96467DC}"/>
              </a:ext>
            </a:extLst>
          </p:cNvPr>
          <p:cNvSpPr/>
          <p:nvPr/>
        </p:nvSpPr>
        <p:spPr>
          <a:xfrm>
            <a:off x="1399703" y="5227617"/>
            <a:ext cx="8918033" cy="4304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rgbClr val="1F93D2"/>
              </a:gs>
              <a:gs pos="48000">
                <a:srgbClr val="0B5A92"/>
              </a:gs>
              <a:gs pos="93000">
                <a:srgbClr val="0A2C4D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61768CC0-B45C-98DC-9698-FB54F8BED2CD}"/>
              </a:ext>
            </a:extLst>
          </p:cNvPr>
          <p:cNvSpPr/>
          <p:nvPr/>
        </p:nvSpPr>
        <p:spPr>
          <a:xfrm>
            <a:off x="4099370" y="3815744"/>
            <a:ext cx="232471" cy="200407"/>
          </a:xfrm>
          <a:prstGeom prst="hexagon">
            <a:avLst>
              <a:gd name="adj" fmla="val 29518"/>
              <a:gd name="vf" fmla="val 115470"/>
            </a:avLst>
          </a:prstGeom>
          <a:solidFill>
            <a:srgbClr val="1873A6"/>
          </a:solidFill>
          <a:ln w="92075" cap="rnd">
            <a:noFill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22118"/>
                      <a:gd name="connsiteY0" fmla="*/ 1087120 h 2174240"/>
                      <a:gd name="connsiteX1" fmla="*/ 175751 w 2522118"/>
                      <a:gd name="connsiteY1" fmla="*/ 735618 h 2174240"/>
                      <a:gd name="connsiteX2" fmla="*/ 340631 w 2522118"/>
                      <a:gd name="connsiteY2" fmla="*/ 405859 h 2174240"/>
                      <a:gd name="connsiteX3" fmla="*/ 543560 w 2522118"/>
                      <a:gd name="connsiteY3" fmla="*/ 1 h 2174240"/>
                      <a:gd name="connsiteX4" fmla="*/ 1007543 w 2522118"/>
                      <a:gd name="connsiteY4" fmla="*/ 1 h 2174240"/>
                      <a:gd name="connsiteX5" fmla="*/ 1457175 w 2522118"/>
                      <a:gd name="connsiteY5" fmla="*/ 1 h 2174240"/>
                      <a:gd name="connsiteX6" fmla="*/ 1978558 w 2522118"/>
                      <a:gd name="connsiteY6" fmla="*/ 1 h 2174240"/>
                      <a:gd name="connsiteX7" fmla="*/ 2159745 w 2522118"/>
                      <a:gd name="connsiteY7" fmla="*/ 362374 h 2174240"/>
                      <a:gd name="connsiteX8" fmla="*/ 2351803 w 2522118"/>
                      <a:gd name="connsiteY8" fmla="*/ 746489 h 2174240"/>
                      <a:gd name="connsiteX9" fmla="*/ 2522118 w 2522118"/>
                      <a:gd name="connsiteY9" fmla="*/ 1087120 h 2174240"/>
                      <a:gd name="connsiteX10" fmla="*/ 2340931 w 2522118"/>
                      <a:gd name="connsiteY10" fmla="*/ 1449493 h 2174240"/>
                      <a:gd name="connsiteX11" fmla="*/ 2165180 w 2522118"/>
                      <a:gd name="connsiteY11" fmla="*/ 1800995 h 2174240"/>
                      <a:gd name="connsiteX12" fmla="*/ 1978558 w 2522118"/>
                      <a:gd name="connsiteY12" fmla="*/ 2174239 h 2174240"/>
                      <a:gd name="connsiteX13" fmla="*/ 1514575 w 2522118"/>
                      <a:gd name="connsiteY13" fmla="*/ 2174239 h 2174240"/>
                      <a:gd name="connsiteX14" fmla="*/ 1036243 w 2522118"/>
                      <a:gd name="connsiteY14" fmla="*/ 2174239 h 2174240"/>
                      <a:gd name="connsiteX15" fmla="*/ 543560 w 2522118"/>
                      <a:gd name="connsiteY15" fmla="*/ 2174239 h 2174240"/>
                      <a:gd name="connsiteX16" fmla="*/ 356938 w 2522118"/>
                      <a:gd name="connsiteY16" fmla="*/ 1800995 h 2174240"/>
                      <a:gd name="connsiteX17" fmla="*/ 192058 w 2522118"/>
                      <a:gd name="connsiteY17" fmla="*/ 1471235 h 2174240"/>
                      <a:gd name="connsiteX18" fmla="*/ 0 w 2522118"/>
                      <a:gd name="connsiteY18" fmla="*/ 1087120 h 2174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522118" h="2174240" extrusionOk="0">
                        <a:moveTo>
                          <a:pt x="0" y="1087120"/>
                        </a:moveTo>
                        <a:cubicBezTo>
                          <a:pt x="17212" y="973913"/>
                          <a:pt x="152216" y="861708"/>
                          <a:pt x="175751" y="735618"/>
                        </a:cubicBezTo>
                        <a:cubicBezTo>
                          <a:pt x="199286" y="609528"/>
                          <a:pt x="315352" y="545498"/>
                          <a:pt x="340631" y="405859"/>
                        </a:cubicBezTo>
                        <a:cubicBezTo>
                          <a:pt x="365910" y="266220"/>
                          <a:pt x="486465" y="146099"/>
                          <a:pt x="543560" y="1"/>
                        </a:cubicBezTo>
                        <a:cubicBezTo>
                          <a:pt x="652845" y="-354"/>
                          <a:pt x="849601" y="21023"/>
                          <a:pt x="1007543" y="1"/>
                        </a:cubicBezTo>
                        <a:cubicBezTo>
                          <a:pt x="1165485" y="-21021"/>
                          <a:pt x="1327139" y="1835"/>
                          <a:pt x="1457175" y="1"/>
                        </a:cubicBezTo>
                        <a:cubicBezTo>
                          <a:pt x="1587211" y="-1833"/>
                          <a:pt x="1717868" y="4412"/>
                          <a:pt x="1978558" y="1"/>
                        </a:cubicBezTo>
                        <a:cubicBezTo>
                          <a:pt x="2054891" y="101844"/>
                          <a:pt x="2069547" y="276652"/>
                          <a:pt x="2159745" y="362374"/>
                        </a:cubicBezTo>
                        <a:cubicBezTo>
                          <a:pt x="2249943" y="448096"/>
                          <a:pt x="2246244" y="613750"/>
                          <a:pt x="2351803" y="746489"/>
                        </a:cubicBezTo>
                        <a:cubicBezTo>
                          <a:pt x="2457361" y="879228"/>
                          <a:pt x="2417025" y="942538"/>
                          <a:pt x="2522118" y="1087120"/>
                        </a:cubicBezTo>
                        <a:cubicBezTo>
                          <a:pt x="2462997" y="1278881"/>
                          <a:pt x="2385310" y="1338269"/>
                          <a:pt x="2340931" y="1449493"/>
                        </a:cubicBezTo>
                        <a:cubicBezTo>
                          <a:pt x="2296552" y="1560717"/>
                          <a:pt x="2190198" y="1677586"/>
                          <a:pt x="2165180" y="1800995"/>
                        </a:cubicBezTo>
                        <a:cubicBezTo>
                          <a:pt x="2140162" y="1924404"/>
                          <a:pt x="2045367" y="2005305"/>
                          <a:pt x="1978558" y="2174239"/>
                        </a:cubicBezTo>
                        <a:cubicBezTo>
                          <a:pt x="1784199" y="2199188"/>
                          <a:pt x="1713369" y="2131087"/>
                          <a:pt x="1514575" y="2174239"/>
                        </a:cubicBezTo>
                        <a:cubicBezTo>
                          <a:pt x="1315781" y="2217391"/>
                          <a:pt x="1244510" y="2118365"/>
                          <a:pt x="1036243" y="2174239"/>
                        </a:cubicBezTo>
                        <a:cubicBezTo>
                          <a:pt x="827976" y="2230113"/>
                          <a:pt x="716175" y="2170471"/>
                          <a:pt x="543560" y="2174239"/>
                        </a:cubicBezTo>
                        <a:cubicBezTo>
                          <a:pt x="476106" y="2048834"/>
                          <a:pt x="430099" y="1924823"/>
                          <a:pt x="356938" y="1800995"/>
                        </a:cubicBezTo>
                        <a:cubicBezTo>
                          <a:pt x="283777" y="1677167"/>
                          <a:pt x="241012" y="1558677"/>
                          <a:pt x="192058" y="1471235"/>
                        </a:cubicBezTo>
                        <a:cubicBezTo>
                          <a:pt x="143104" y="1383793"/>
                          <a:pt x="81990" y="1195008"/>
                          <a:pt x="0" y="1087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93D2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953D8B-0919-A10A-8127-1C4B3BE030F5}"/>
              </a:ext>
            </a:extLst>
          </p:cNvPr>
          <p:cNvSpPr>
            <a:spLocks noGrp="1"/>
          </p:cNvSpPr>
          <p:nvPr>
            <p:ph type="body" sz="half" idx="29"/>
          </p:nvPr>
        </p:nvSpPr>
        <p:spPr/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A SPECTRUM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F41BD-EA05-3E04-23EC-F619716C3462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OF INCENTIVES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FC68C0-8A88-EA37-B99C-9200C53D586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1399703" y="2614036"/>
            <a:ext cx="2273006" cy="430479"/>
          </a:xfrm>
        </p:spPr>
        <p:txBody>
          <a:bodyPr/>
          <a:lstStyle/>
          <a:p>
            <a:r>
              <a:rPr lang="en-US">
                <a:solidFill>
                  <a:srgbClr val="1F93D2"/>
                </a:solidFill>
                <a:latin typeface="Avenir Next LT Pro"/>
                <a:cs typeface="Calibri Light"/>
              </a:rPr>
              <a:t>COMPENSATION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4B15CD-8E9E-DEA8-186F-E8261159AF93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1581239" y="5227617"/>
            <a:ext cx="2273006" cy="430479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Avenir Next LT Pro"/>
                <a:cs typeface="Calibri Light"/>
              </a:rPr>
              <a:t>SHORT-TERM REWARD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C6D3C9-1BB5-EAB1-5980-3372C4F42D50}"/>
              </a:ext>
            </a:extLst>
          </p:cNvPr>
          <p:cNvSpPr>
            <a:spLocks noGrp="1"/>
          </p:cNvSpPr>
          <p:nvPr>
            <p:ph type="body" sz="half" idx="37"/>
          </p:nvPr>
        </p:nvSpPr>
        <p:spPr>
          <a:xfrm>
            <a:off x="4726470" y="2614036"/>
            <a:ext cx="2273006" cy="430479"/>
          </a:xfrm>
        </p:spPr>
        <p:txBody>
          <a:bodyPr/>
          <a:lstStyle/>
          <a:p>
            <a:r>
              <a:rPr lang="en-US">
                <a:solidFill>
                  <a:srgbClr val="0A5A92"/>
                </a:solidFill>
                <a:latin typeface="Avenir Next LT Pro"/>
                <a:cs typeface="Calibri Light"/>
              </a:rPr>
              <a:t>SYNTHETIC EQUITY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F77F41-A938-F659-5F2F-6DE82A2E474D}"/>
              </a:ext>
            </a:extLst>
          </p:cNvPr>
          <p:cNvSpPr>
            <a:spLocks noGrp="1"/>
          </p:cNvSpPr>
          <p:nvPr>
            <p:ph type="body" sz="half" idx="40"/>
          </p:nvPr>
        </p:nvSpPr>
        <p:spPr>
          <a:xfrm>
            <a:off x="8044730" y="2614036"/>
            <a:ext cx="2273006" cy="430479"/>
          </a:xfrm>
        </p:spPr>
        <p:txBody>
          <a:bodyPr/>
          <a:lstStyle/>
          <a:p>
            <a:r>
              <a:rPr lang="en-US">
                <a:solidFill>
                  <a:srgbClr val="0E365C"/>
                </a:solidFill>
                <a:latin typeface="Avenir Next LT Pro"/>
                <a:cs typeface="Calibri Light"/>
              </a:rPr>
              <a:t>EQUITY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5FF12F0-AA96-21D1-E7B0-06A3B4DE6870}"/>
              </a:ext>
            </a:extLst>
          </p:cNvPr>
          <p:cNvSpPr>
            <a:spLocks noGrp="1"/>
          </p:cNvSpPr>
          <p:nvPr>
            <p:ph type="body" sz="half" idx="41"/>
          </p:nvPr>
        </p:nvSpPr>
        <p:spPr>
          <a:xfrm>
            <a:off x="7923706" y="5227617"/>
            <a:ext cx="2273006" cy="430479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Avenir Next LT Pro"/>
                <a:cs typeface="Calibri Light"/>
              </a:rPr>
              <a:t>LONG TERM REWARD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546419-FBD7-C85D-609D-8D78D1DC86C7}"/>
              </a:ext>
            </a:extLst>
          </p:cNvPr>
          <p:cNvSpPr/>
          <p:nvPr/>
        </p:nvSpPr>
        <p:spPr>
          <a:xfrm>
            <a:off x="5249682" y="3270623"/>
            <a:ext cx="1290648" cy="1290648"/>
          </a:xfrm>
          <a:prstGeom prst="ellipse">
            <a:avLst/>
          </a:prstGeom>
          <a:solidFill>
            <a:srgbClr val="0A5A92"/>
          </a:solidFill>
          <a:ln>
            <a:noFill/>
          </a:ln>
          <a:effectLst>
            <a:outerShdw blurRad="211557" dist="89095" sx="93661" sy="93661" algn="l" rotWithShape="0">
              <a:prstClr val="black">
                <a:alpha val="3659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AEF0AD9-6290-1AFB-7598-C96B28AE378A}"/>
              </a:ext>
            </a:extLst>
          </p:cNvPr>
          <p:cNvSpPr/>
          <p:nvPr/>
        </p:nvSpPr>
        <p:spPr>
          <a:xfrm>
            <a:off x="1890882" y="3270623"/>
            <a:ext cx="1290648" cy="1290648"/>
          </a:xfrm>
          <a:prstGeom prst="ellipse">
            <a:avLst/>
          </a:prstGeom>
          <a:solidFill>
            <a:srgbClr val="1F93D2"/>
          </a:solidFill>
          <a:ln>
            <a:noFill/>
          </a:ln>
          <a:effectLst>
            <a:outerShdw blurRad="211557" dist="89095" sx="93661" sy="93661" algn="l" rotWithShape="0">
              <a:prstClr val="black">
                <a:alpha val="3659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49DD9EF-EB90-9A93-954A-9948E776EA99}"/>
              </a:ext>
            </a:extLst>
          </p:cNvPr>
          <p:cNvSpPr/>
          <p:nvPr/>
        </p:nvSpPr>
        <p:spPr>
          <a:xfrm>
            <a:off x="8608483" y="3270623"/>
            <a:ext cx="1290648" cy="1290648"/>
          </a:xfrm>
          <a:prstGeom prst="ellipse">
            <a:avLst/>
          </a:prstGeom>
          <a:solidFill>
            <a:srgbClr val="0E365C"/>
          </a:solidFill>
          <a:ln>
            <a:noFill/>
          </a:ln>
          <a:effectLst>
            <a:outerShdw blurRad="211557" dist="89095" sx="93661" sy="93661" algn="l" rotWithShape="0">
              <a:prstClr val="black">
                <a:alpha val="3659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5162B378-A239-F694-D731-C7BA539DF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9330" y="3576834"/>
            <a:ext cx="633753" cy="678226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4235BC93-EA7A-8746-B195-04AD0A4CB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1845" y="3475710"/>
            <a:ext cx="532358" cy="880475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BCD223F-07C4-50B0-AFCA-D38BBCA88F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44308" y="3536471"/>
            <a:ext cx="834847" cy="758952"/>
          </a:xfrm>
          <a:prstGeom prst="rect">
            <a:avLst/>
          </a:prstGeom>
        </p:spPr>
      </p:pic>
      <p:sp>
        <p:nvSpPr>
          <p:cNvPr id="16" name="Hexagon 15">
            <a:extLst>
              <a:ext uri="{FF2B5EF4-FFF2-40B4-BE49-F238E27FC236}">
                <a16:creationId xmlns:a16="http://schemas.microsoft.com/office/drawing/2014/main" id="{DED69820-C453-8693-D425-AB41BE84A271}"/>
              </a:ext>
            </a:extLst>
          </p:cNvPr>
          <p:cNvSpPr/>
          <p:nvPr/>
        </p:nvSpPr>
        <p:spPr>
          <a:xfrm>
            <a:off x="7458171" y="3815744"/>
            <a:ext cx="232471" cy="200407"/>
          </a:xfrm>
          <a:prstGeom prst="hexagon">
            <a:avLst>
              <a:gd name="adj" fmla="val 30325"/>
              <a:gd name="vf" fmla="val 115470"/>
            </a:avLst>
          </a:prstGeom>
          <a:solidFill>
            <a:srgbClr val="06446F"/>
          </a:solidFill>
          <a:ln w="92075" cap="rnd">
            <a:noFill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22118"/>
                      <a:gd name="connsiteY0" fmla="*/ 1087120 h 2174240"/>
                      <a:gd name="connsiteX1" fmla="*/ 175751 w 2522118"/>
                      <a:gd name="connsiteY1" fmla="*/ 735618 h 2174240"/>
                      <a:gd name="connsiteX2" fmla="*/ 340631 w 2522118"/>
                      <a:gd name="connsiteY2" fmla="*/ 405859 h 2174240"/>
                      <a:gd name="connsiteX3" fmla="*/ 543560 w 2522118"/>
                      <a:gd name="connsiteY3" fmla="*/ 1 h 2174240"/>
                      <a:gd name="connsiteX4" fmla="*/ 1007543 w 2522118"/>
                      <a:gd name="connsiteY4" fmla="*/ 1 h 2174240"/>
                      <a:gd name="connsiteX5" fmla="*/ 1457175 w 2522118"/>
                      <a:gd name="connsiteY5" fmla="*/ 1 h 2174240"/>
                      <a:gd name="connsiteX6" fmla="*/ 1978558 w 2522118"/>
                      <a:gd name="connsiteY6" fmla="*/ 1 h 2174240"/>
                      <a:gd name="connsiteX7" fmla="*/ 2159745 w 2522118"/>
                      <a:gd name="connsiteY7" fmla="*/ 362374 h 2174240"/>
                      <a:gd name="connsiteX8" fmla="*/ 2351803 w 2522118"/>
                      <a:gd name="connsiteY8" fmla="*/ 746489 h 2174240"/>
                      <a:gd name="connsiteX9" fmla="*/ 2522118 w 2522118"/>
                      <a:gd name="connsiteY9" fmla="*/ 1087120 h 2174240"/>
                      <a:gd name="connsiteX10" fmla="*/ 2340931 w 2522118"/>
                      <a:gd name="connsiteY10" fmla="*/ 1449493 h 2174240"/>
                      <a:gd name="connsiteX11" fmla="*/ 2165180 w 2522118"/>
                      <a:gd name="connsiteY11" fmla="*/ 1800995 h 2174240"/>
                      <a:gd name="connsiteX12" fmla="*/ 1978558 w 2522118"/>
                      <a:gd name="connsiteY12" fmla="*/ 2174239 h 2174240"/>
                      <a:gd name="connsiteX13" fmla="*/ 1514575 w 2522118"/>
                      <a:gd name="connsiteY13" fmla="*/ 2174239 h 2174240"/>
                      <a:gd name="connsiteX14" fmla="*/ 1036243 w 2522118"/>
                      <a:gd name="connsiteY14" fmla="*/ 2174239 h 2174240"/>
                      <a:gd name="connsiteX15" fmla="*/ 543560 w 2522118"/>
                      <a:gd name="connsiteY15" fmla="*/ 2174239 h 2174240"/>
                      <a:gd name="connsiteX16" fmla="*/ 356938 w 2522118"/>
                      <a:gd name="connsiteY16" fmla="*/ 1800995 h 2174240"/>
                      <a:gd name="connsiteX17" fmla="*/ 192058 w 2522118"/>
                      <a:gd name="connsiteY17" fmla="*/ 1471235 h 2174240"/>
                      <a:gd name="connsiteX18" fmla="*/ 0 w 2522118"/>
                      <a:gd name="connsiteY18" fmla="*/ 1087120 h 2174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522118" h="2174240" extrusionOk="0">
                        <a:moveTo>
                          <a:pt x="0" y="1087120"/>
                        </a:moveTo>
                        <a:cubicBezTo>
                          <a:pt x="17212" y="973913"/>
                          <a:pt x="152216" y="861708"/>
                          <a:pt x="175751" y="735618"/>
                        </a:cubicBezTo>
                        <a:cubicBezTo>
                          <a:pt x="199286" y="609528"/>
                          <a:pt x="315352" y="545498"/>
                          <a:pt x="340631" y="405859"/>
                        </a:cubicBezTo>
                        <a:cubicBezTo>
                          <a:pt x="365910" y="266220"/>
                          <a:pt x="486465" y="146099"/>
                          <a:pt x="543560" y="1"/>
                        </a:cubicBezTo>
                        <a:cubicBezTo>
                          <a:pt x="652845" y="-354"/>
                          <a:pt x="849601" y="21023"/>
                          <a:pt x="1007543" y="1"/>
                        </a:cubicBezTo>
                        <a:cubicBezTo>
                          <a:pt x="1165485" y="-21021"/>
                          <a:pt x="1327139" y="1835"/>
                          <a:pt x="1457175" y="1"/>
                        </a:cubicBezTo>
                        <a:cubicBezTo>
                          <a:pt x="1587211" y="-1833"/>
                          <a:pt x="1717868" y="4412"/>
                          <a:pt x="1978558" y="1"/>
                        </a:cubicBezTo>
                        <a:cubicBezTo>
                          <a:pt x="2054891" y="101844"/>
                          <a:pt x="2069547" y="276652"/>
                          <a:pt x="2159745" y="362374"/>
                        </a:cubicBezTo>
                        <a:cubicBezTo>
                          <a:pt x="2249943" y="448096"/>
                          <a:pt x="2246244" y="613750"/>
                          <a:pt x="2351803" y="746489"/>
                        </a:cubicBezTo>
                        <a:cubicBezTo>
                          <a:pt x="2457361" y="879228"/>
                          <a:pt x="2417025" y="942538"/>
                          <a:pt x="2522118" y="1087120"/>
                        </a:cubicBezTo>
                        <a:cubicBezTo>
                          <a:pt x="2462997" y="1278881"/>
                          <a:pt x="2385310" y="1338269"/>
                          <a:pt x="2340931" y="1449493"/>
                        </a:cubicBezTo>
                        <a:cubicBezTo>
                          <a:pt x="2296552" y="1560717"/>
                          <a:pt x="2190198" y="1677586"/>
                          <a:pt x="2165180" y="1800995"/>
                        </a:cubicBezTo>
                        <a:cubicBezTo>
                          <a:pt x="2140162" y="1924404"/>
                          <a:pt x="2045367" y="2005305"/>
                          <a:pt x="1978558" y="2174239"/>
                        </a:cubicBezTo>
                        <a:cubicBezTo>
                          <a:pt x="1784199" y="2199188"/>
                          <a:pt x="1713369" y="2131087"/>
                          <a:pt x="1514575" y="2174239"/>
                        </a:cubicBezTo>
                        <a:cubicBezTo>
                          <a:pt x="1315781" y="2217391"/>
                          <a:pt x="1244510" y="2118365"/>
                          <a:pt x="1036243" y="2174239"/>
                        </a:cubicBezTo>
                        <a:cubicBezTo>
                          <a:pt x="827976" y="2230113"/>
                          <a:pt x="716175" y="2170471"/>
                          <a:pt x="543560" y="2174239"/>
                        </a:cubicBezTo>
                        <a:cubicBezTo>
                          <a:pt x="476106" y="2048834"/>
                          <a:pt x="430099" y="1924823"/>
                          <a:pt x="356938" y="1800995"/>
                        </a:cubicBezTo>
                        <a:cubicBezTo>
                          <a:pt x="283777" y="1677167"/>
                          <a:pt x="241012" y="1558677"/>
                          <a:pt x="192058" y="1471235"/>
                        </a:cubicBezTo>
                        <a:cubicBezTo>
                          <a:pt x="143104" y="1383793"/>
                          <a:pt x="81990" y="1195008"/>
                          <a:pt x="0" y="1087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71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454A5-6022-5417-8250-A972834E5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blue and grey bars&#10;&#10;Description automatically generated">
            <a:extLst>
              <a:ext uri="{FF2B5EF4-FFF2-40B4-BE49-F238E27FC236}">
                <a16:creationId xmlns:a16="http://schemas.microsoft.com/office/drawing/2014/main" id="{138CDD7C-CDDC-FFEB-93E9-1944DDEA4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93" b="7137"/>
          <a:stretch/>
        </p:blipFill>
        <p:spPr>
          <a:xfrm>
            <a:off x="822775" y="772508"/>
            <a:ext cx="5895525" cy="542333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AE492B-F8FE-BD77-388C-4FCD3FC69B0C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1452282" y="2563264"/>
            <a:ext cx="2594256" cy="533023"/>
          </a:xfrm>
        </p:spPr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DEFINING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52D8B-DD45-EF77-2E83-EF0F8D0F9068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1452281" y="3107732"/>
            <a:ext cx="3186039" cy="1120238"/>
          </a:xfrm>
        </p:spPr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TRUE EQUITY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0B3DE4-23AE-3B32-9C3E-9FAFB31E6813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781125" y="604443"/>
            <a:ext cx="3613936" cy="430479"/>
          </a:xfrm>
        </p:spPr>
        <p:txBody>
          <a:bodyPr/>
          <a:lstStyle/>
          <a:p>
            <a:r>
              <a:rPr lang="en-US">
                <a:solidFill>
                  <a:srgbClr val="0E365D"/>
                </a:solidFill>
                <a:latin typeface="Avenir Next LT Pro"/>
                <a:cs typeface="Calibri Light"/>
              </a:rPr>
              <a:t>  GOVERNANCE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66A623-1A18-E10F-7EFE-3058F109B09B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6781125" y="1494906"/>
            <a:ext cx="3613936" cy="430479"/>
          </a:xfrm>
        </p:spPr>
        <p:txBody>
          <a:bodyPr/>
          <a:lstStyle/>
          <a:p>
            <a:r>
              <a:rPr lang="en-US">
                <a:solidFill>
                  <a:srgbClr val="0B5A92"/>
                </a:solidFill>
                <a:latin typeface="Avenir Next LT Pro"/>
                <a:cs typeface="Calibri Light"/>
              </a:rPr>
              <a:t>  VOTING RIGHTS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AB1C420-FA51-D593-3BC9-701FF166404C}"/>
              </a:ext>
            </a:extLst>
          </p:cNvPr>
          <p:cNvSpPr txBox="1">
            <a:spLocks/>
          </p:cNvSpPr>
          <p:nvPr/>
        </p:nvSpPr>
        <p:spPr>
          <a:xfrm>
            <a:off x="6781125" y="2385369"/>
            <a:ext cx="3613936" cy="43047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i="0" kern="1200" spc="80" baseline="0">
                <a:solidFill>
                  <a:schemeClr val="tx1"/>
                </a:solidFill>
                <a:effectLst/>
                <a:latin typeface="Proxima Nova Semibold" panose="02000506030000020004" pitchFamily="2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2D8BD2"/>
                </a:solidFill>
                <a:latin typeface="Avenir Next LT Pro"/>
                <a:cs typeface="Calibri Light"/>
              </a:rPr>
              <a:t>  LIMITED LIABILITY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2A60E32-BA69-DCFD-2AE9-68B8F0BC1AA8}"/>
              </a:ext>
            </a:extLst>
          </p:cNvPr>
          <p:cNvSpPr txBox="1">
            <a:spLocks/>
          </p:cNvSpPr>
          <p:nvPr/>
        </p:nvSpPr>
        <p:spPr>
          <a:xfrm>
            <a:off x="6781125" y="3275832"/>
            <a:ext cx="3613936" cy="43047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i="0" kern="1200" spc="80" baseline="0">
                <a:solidFill>
                  <a:schemeClr val="tx1"/>
                </a:solidFill>
                <a:effectLst/>
                <a:latin typeface="Proxima Nova Semibold" panose="02000506030000020004" pitchFamily="2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>
                    <a:lumMod val="65000"/>
                  </a:schemeClr>
                </a:solidFill>
                <a:latin typeface="Avenir Next LT Pro"/>
                <a:cs typeface="Calibri Light"/>
              </a:rPr>
              <a:t>  </a:t>
            </a:r>
            <a:r>
              <a:rPr lang="en-US">
                <a:solidFill>
                  <a:schemeClr val="bg1">
                    <a:lumMod val="75000"/>
                  </a:schemeClr>
                </a:solidFill>
                <a:latin typeface="Avenir Next LT Pro"/>
                <a:cs typeface="Calibri Light"/>
              </a:rPr>
              <a:t>PROFITS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968648C-2BD8-D996-6B95-9B9033BF882F}"/>
              </a:ext>
            </a:extLst>
          </p:cNvPr>
          <p:cNvSpPr txBox="1">
            <a:spLocks/>
          </p:cNvSpPr>
          <p:nvPr/>
        </p:nvSpPr>
        <p:spPr>
          <a:xfrm>
            <a:off x="6781125" y="4166295"/>
            <a:ext cx="3613936" cy="43047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i="0" kern="1200" spc="80" baseline="0">
                <a:solidFill>
                  <a:schemeClr val="tx1"/>
                </a:solidFill>
                <a:effectLst/>
                <a:latin typeface="Proxima Nova Semibold" panose="02000506030000020004" pitchFamily="2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>
                    <a:lumMod val="65000"/>
                  </a:schemeClr>
                </a:solidFill>
                <a:latin typeface="Avenir Next LT Pro"/>
                <a:cs typeface="Calibri Light"/>
              </a:rPr>
              <a:t>  CAPITAL APPRECIATION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55B2FA5-5B7F-61E8-FB97-606DD67FC822}"/>
              </a:ext>
            </a:extLst>
          </p:cNvPr>
          <p:cNvSpPr txBox="1">
            <a:spLocks/>
          </p:cNvSpPr>
          <p:nvPr/>
        </p:nvSpPr>
        <p:spPr>
          <a:xfrm>
            <a:off x="6781125" y="5056758"/>
            <a:ext cx="3613936" cy="43047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i="0" kern="1200" spc="80" baseline="0">
                <a:solidFill>
                  <a:schemeClr val="tx1"/>
                </a:solidFill>
                <a:effectLst/>
                <a:latin typeface="Proxima Nova Semibold" panose="02000506030000020004" pitchFamily="2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646464"/>
                </a:solidFill>
                <a:latin typeface="Avenir Next LT Pro"/>
                <a:cs typeface="Calibri Light"/>
              </a:rPr>
              <a:t>  </a:t>
            </a:r>
            <a:r>
              <a:rPr lang="en-US">
                <a:solidFill>
                  <a:srgbClr val="6B6B6B"/>
                </a:solidFill>
                <a:latin typeface="Avenir Next LT Pro"/>
                <a:cs typeface="Calibri Light"/>
              </a:rPr>
              <a:t>LTCG’S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67ABD4A-4F7A-5CB1-CD95-DBFF5FB58894}"/>
              </a:ext>
            </a:extLst>
          </p:cNvPr>
          <p:cNvSpPr txBox="1">
            <a:spLocks/>
          </p:cNvSpPr>
          <p:nvPr/>
        </p:nvSpPr>
        <p:spPr>
          <a:xfrm>
            <a:off x="6781125" y="5947223"/>
            <a:ext cx="3613936" cy="43047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i="0" kern="1200" spc="80" baseline="0">
                <a:solidFill>
                  <a:schemeClr val="tx1"/>
                </a:solidFill>
                <a:effectLst/>
                <a:latin typeface="Proxima Nova Semibold" panose="02000506030000020004" pitchFamily="2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404040"/>
                </a:solidFill>
                <a:latin typeface="Avenir Next LT Pro"/>
                <a:cs typeface="Calibri Light"/>
              </a:rPr>
              <a:t>  FINANCIAL RECORDS</a:t>
            </a:r>
          </a:p>
        </p:txBody>
      </p:sp>
    </p:spTree>
    <p:extLst>
      <p:ext uri="{BB962C8B-B14F-4D97-AF65-F5344CB8AC3E}">
        <p14:creationId xmlns:p14="http://schemas.microsoft.com/office/powerpoint/2010/main" val="2299389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1638A-1487-9434-B3C4-81490870D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8AC4E1-6CBD-89E8-65E7-D997DA04243F}"/>
              </a:ext>
            </a:extLst>
          </p:cNvPr>
          <p:cNvSpPr/>
          <p:nvPr/>
        </p:nvSpPr>
        <p:spPr>
          <a:xfrm>
            <a:off x="779538" y="-583612"/>
            <a:ext cx="4209861" cy="6394011"/>
          </a:xfrm>
          <a:prstGeom prst="rect">
            <a:avLst/>
          </a:prstGeom>
          <a:solidFill>
            <a:schemeClr val="tx1"/>
          </a:solidFill>
          <a:ln w="6350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0AF351-F7EF-BB63-2042-9F8F2665910E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5951231" y="1651476"/>
            <a:ext cx="5622070" cy="1947940"/>
          </a:xfrm>
        </p:spPr>
        <p:txBody>
          <a:bodyPr/>
          <a:lstStyle/>
          <a:p>
            <a:pPr marL="285750" indent="-285750" algn="l" rtl="0" fontAlgn="base">
              <a:lnSpc>
                <a:spcPts val="15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/>
                <a:cs typeface="Calibri Light"/>
              </a:rPr>
              <a:t>Vesting schedules​</a:t>
            </a:r>
          </a:p>
          <a:p>
            <a:pPr marL="285750" indent="-285750" algn="l" rtl="0" fontAlgn="base">
              <a:lnSpc>
                <a:spcPts val="15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/>
                <a:cs typeface="Calibri Light"/>
              </a:rPr>
              <a:t>Adjustable payment terms and timing​</a:t>
            </a:r>
          </a:p>
          <a:p>
            <a:pPr marL="285750" indent="-285750" algn="l" rtl="0" fontAlgn="base">
              <a:lnSpc>
                <a:spcPts val="15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/>
                <a:cs typeface="Calibri Light"/>
              </a:rPr>
              <a:t>Can be measured by many different metrics, or combinations​</a:t>
            </a:r>
          </a:p>
          <a:p>
            <a:pPr marL="285750" indent="-285750" algn="l" rtl="0" fontAlgn="base">
              <a:lnSpc>
                <a:spcPts val="15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/>
                <a:cs typeface="Calibri Light"/>
              </a:rPr>
              <a:t>Added flexibility for​ advisors who operate as​ a Partnership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766D76-397D-596B-B99C-5CF46796B559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951231" y="989524"/>
            <a:ext cx="5622070" cy="430479"/>
          </a:xfrm>
        </p:spPr>
        <p:txBody>
          <a:bodyPr/>
          <a:lstStyle/>
          <a:p>
            <a:r>
              <a:rPr lang="en-US" sz="1800">
                <a:latin typeface="Avenir Next LT Pro"/>
                <a:cs typeface="Calibri Light"/>
              </a:rPr>
              <a:t>FLEXIBILITY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D0ADC3-C23E-14EB-3484-41AB947C3EE0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465749" y="706778"/>
            <a:ext cx="4837437" cy="533023"/>
          </a:xfrm>
        </p:spPr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KEY BENEFITS OF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E1F168-36B1-4C66-3261-C0C7E9FFD2F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65749" y="1262692"/>
            <a:ext cx="5171693" cy="1958030"/>
          </a:xfrm>
        </p:spPr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SYNTHETIC EQUITY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42655A-BC51-2B97-C64C-03FE7BB2D498}"/>
              </a:ext>
            </a:extLst>
          </p:cNvPr>
          <p:cNvSpPr txBox="1">
            <a:spLocks/>
          </p:cNvSpPr>
          <p:nvPr/>
        </p:nvSpPr>
        <p:spPr>
          <a:xfrm>
            <a:off x="965954" y="2404063"/>
            <a:ext cx="6312249" cy="39976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3200" b="0" i="0" kern="1200" spc="80" baseline="0">
                <a:solidFill>
                  <a:schemeClr val="tx2"/>
                </a:solidFill>
                <a:effectLst/>
                <a:latin typeface="Proxima Nova Rg" panose="02000506030000020004" pitchFamily="2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venir Next LT Pro"/>
                <a:cs typeface="Calibri Light"/>
              </a:rPr>
              <a:t>FOR OWNERS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D14905E-3B58-3DDA-793E-A3B4626B8536}"/>
              </a:ext>
            </a:extLst>
          </p:cNvPr>
          <p:cNvSpPr txBox="1">
            <a:spLocks/>
          </p:cNvSpPr>
          <p:nvPr/>
        </p:nvSpPr>
        <p:spPr>
          <a:xfrm>
            <a:off x="5951231" y="4607152"/>
            <a:ext cx="5163459" cy="1947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lang="en-US" sz="1400" b="0" i="0" kern="1200">
                <a:solidFill>
                  <a:schemeClr val="accent3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 fontAlgn="base">
              <a:lnSpc>
                <a:spcPts val="15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/>
                <a:cs typeface="Calibri Light"/>
              </a:rPr>
              <a:t>Aligns owners and employees to focus on growth and shareholder value ​</a:t>
            </a:r>
          </a:p>
          <a:p>
            <a:pPr marL="285750" indent="-285750" algn="l" rtl="0" fontAlgn="base">
              <a:lnSpc>
                <a:spcPts val="15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/>
                <a:cs typeface="Calibri Light"/>
              </a:rPr>
              <a:t>No money changes hands if goals are not met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E7E2E89-46C1-DCDD-9995-A9B2BF6FA52B}"/>
              </a:ext>
            </a:extLst>
          </p:cNvPr>
          <p:cNvSpPr txBox="1">
            <a:spLocks/>
          </p:cNvSpPr>
          <p:nvPr/>
        </p:nvSpPr>
        <p:spPr>
          <a:xfrm>
            <a:off x="5951231" y="3945200"/>
            <a:ext cx="5622070" cy="43047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i="0" kern="1200" spc="80" baseline="0">
                <a:solidFill>
                  <a:schemeClr val="tx1"/>
                </a:solidFill>
                <a:effectLst/>
                <a:latin typeface="Proxima Nova Semibold" panose="02000506030000020004" pitchFamily="2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Avenir Next LT Pro"/>
                <a:cs typeface="Calibri Light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227046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FD3CA-2800-689D-57D6-9257F432E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18F69F-AFD5-22C5-854D-E982B7D93905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1022612" y="580553"/>
            <a:ext cx="6312249" cy="533023"/>
          </a:xfrm>
        </p:spPr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INITIAL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AD44F-BAC2-9283-DB68-8C0DDB30B03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1022612" y="1125021"/>
            <a:ext cx="7232114" cy="1120238"/>
          </a:xfrm>
        </p:spPr>
        <p:txBody>
          <a:bodyPr/>
          <a:lstStyle/>
          <a:p>
            <a:r>
              <a:rPr lang="en-US">
                <a:latin typeface="Avenir Next LT Pro"/>
                <a:cs typeface="Calibri Light"/>
              </a:rPr>
              <a:t>CONSIDERATIONS</a:t>
            </a:r>
          </a:p>
        </p:txBody>
      </p:sp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796781E7-962A-AC39-16D3-B342707993C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6000"/>
          </a:blip>
          <a:srcRect l="11931" r="54421"/>
          <a:stretch/>
        </p:blipFill>
        <p:spPr>
          <a:xfrm>
            <a:off x="8135007" y="-47298"/>
            <a:ext cx="4177861" cy="6961342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980077D-9062-DE57-994E-E6BFD3694848}"/>
              </a:ext>
            </a:extLst>
          </p:cNvPr>
          <p:cNvSpPr txBox="1">
            <a:spLocks/>
          </p:cNvSpPr>
          <p:nvPr/>
        </p:nvSpPr>
        <p:spPr>
          <a:xfrm>
            <a:off x="1265500" y="3660473"/>
            <a:ext cx="5622070" cy="1947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lang="en-US" sz="1600" b="0" i="0" kern="1200">
                <a:solidFill>
                  <a:schemeClr val="accent3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rtl="0" fontAlgn="base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u="none" strike="noStrike" dirty="0">
                <a:solidFill>
                  <a:srgbClr val="4E5251"/>
                </a:solidFill>
                <a:effectLst/>
                <a:latin typeface="Avenir Next LT Pro" panose="020B0504020202020204" pitchFamily="34" charset="77"/>
              </a:rPr>
              <a:t>What outcomes or behaviors do you want to incentivize? </a:t>
            </a:r>
            <a:r>
              <a:rPr lang="en-US" dirty="0">
                <a:solidFill>
                  <a:srgbClr val="4E5251"/>
                </a:solidFill>
                <a:effectLst/>
                <a:latin typeface="Avenir Next LT Pro" panose="020B0504020202020204" pitchFamily="34" charset="77"/>
              </a:rPr>
              <a:t>​</a:t>
            </a:r>
          </a:p>
          <a:p>
            <a:pPr marL="342900" indent="-342900" algn="l" rtl="0" fontAlgn="base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u="none" strike="noStrike" dirty="0">
                <a:solidFill>
                  <a:srgbClr val="4E5251"/>
                </a:solidFill>
                <a:effectLst/>
                <a:latin typeface="Avenir Next LT Pro" panose="020B0504020202020204" pitchFamily="34" charset="77"/>
              </a:rPr>
              <a:t>Who will participate in the plan?</a:t>
            </a:r>
            <a:r>
              <a:rPr lang="en-US" dirty="0">
                <a:solidFill>
                  <a:srgbClr val="4E5251"/>
                </a:solidFill>
                <a:effectLst/>
                <a:latin typeface="Avenir Next LT Pro" panose="020B0504020202020204" pitchFamily="34" charset="77"/>
              </a:rPr>
              <a:t>​</a:t>
            </a:r>
          </a:p>
          <a:p>
            <a:pPr marL="342900" indent="-342900" algn="l" rtl="0" fontAlgn="base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u="none" strike="noStrike" dirty="0">
                <a:solidFill>
                  <a:srgbClr val="4E5251"/>
                </a:solidFill>
                <a:effectLst/>
                <a:latin typeface="Avenir Next LT Pro" panose="020B0504020202020204" pitchFamily="34" charset="77"/>
              </a:rPr>
              <a:t>When is the plan to be paid out?</a:t>
            </a:r>
            <a:r>
              <a:rPr lang="en-US" dirty="0">
                <a:solidFill>
                  <a:srgbClr val="4E5251"/>
                </a:solidFill>
                <a:effectLst/>
                <a:latin typeface="Avenir Next LT Pro" panose="020B0504020202020204" pitchFamily="34" charset="77"/>
              </a:rPr>
              <a:t>​</a:t>
            </a:r>
          </a:p>
          <a:p>
            <a:pPr marL="342900" indent="-342900" algn="l" rtl="0" fontAlgn="base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u="none" strike="noStrike" dirty="0">
                <a:solidFill>
                  <a:srgbClr val="4E5251"/>
                </a:solidFill>
                <a:effectLst/>
                <a:latin typeface="Avenir Next LT Pro" panose="020B0504020202020204" pitchFamily="34" charset="77"/>
              </a:rPr>
              <a:t>How much are you wiling to pay?</a:t>
            </a:r>
            <a:endParaRPr lang="en-US" dirty="0">
              <a:solidFill>
                <a:srgbClr val="4E5251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ABF671D6-5117-F40D-5F77-27B745355619}"/>
              </a:ext>
            </a:extLst>
          </p:cNvPr>
          <p:cNvSpPr txBox="1">
            <a:spLocks/>
          </p:cNvSpPr>
          <p:nvPr/>
        </p:nvSpPr>
        <p:spPr>
          <a:xfrm>
            <a:off x="1265500" y="2998521"/>
            <a:ext cx="5622070" cy="430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5000"/>
              <a:buFont typeface="Arial" panose="020B0604020202020204" pitchFamily="34" charset="0"/>
              <a:buNone/>
              <a:defRPr lang="en-US" sz="1400" b="0" i="0" kern="1200">
                <a:solidFill>
                  <a:schemeClr val="accent3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5E5E5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rgbClr val="0E365D"/>
                </a:solidFill>
                <a:latin typeface="Avenir Next LT Pro"/>
                <a:cs typeface="Calibri Light"/>
              </a:rPr>
              <a:t>ESSENTIAL QUESTIONS</a:t>
            </a:r>
          </a:p>
        </p:txBody>
      </p:sp>
    </p:spTree>
    <p:extLst>
      <p:ext uri="{BB962C8B-B14F-4D97-AF65-F5344CB8AC3E}">
        <p14:creationId xmlns:p14="http://schemas.microsoft.com/office/powerpoint/2010/main" val="1888952766"/>
      </p:ext>
    </p:extLst>
  </p:cSld>
  <p:clrMapOvr>
    <a:masterClrMapping/>
  </p:clrMapOvr>
</p:sld>
</file>

<file path=ppt/theme/theme1.xml><?xml version="1.0" encoding="utf-8"?>
<a:theme xmlns:a="http://schemas.openxmlformats.org/drawingml/2006/main" name="FP Theme 2023">
  <a:themeElements>
    <a:clrScheme name="FP Color Palette, 2022">
      <a:dk1>
        <a:srgbClr val="0E365C"/>
      </a:dk1>
      <a:lt1>
        <a:srgbClr val="FFFFFF"/>
      </a:lt1>
      <a:dk2>
        <a:srgbClr val="0A5A92"/>
      </a:dk2>
      <a:lt2>
        <a:srgbClr val="F1F0F3"/>
      </a:lt2>
      <a:accent1>
        <a:srgbClr val="008BF9"/>
      </a:accent1>
      <a:accent2>
        <a:srgbClr val="2A6295"/>
      </a:accent2>
      <a:accent3>
        <a:srgbClr val="E3E2E5"/>
      </a:accent3>
      <a:accent4>
        <a:srgbClr val="1BB2B6"/>
      </a:accent4>
      <a:accent5>
        <a:srgbClr val="CD8A7D"/>
      </a:accent5>
      <a:accent6>
        <a:srgbClr val="D25538"/>
      </a:accent6>
      <a:hlink>
        <a:srgbClr val="008BF9"/>
      </a:hlink>
      <a:folHlink>
        <a:srgbClr val="1BB2B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0926-FPTransitions-PP-Template" id="{43A351B4-F39A-774D-ADBD-DF48FEB606B9}" vid="{8ADD398D-8C63-C545-A039-215E489D06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EBEBEC10EA53439292641FC3FD1EB8" ma:contentTypeVersion="17" ma:contentTypeDescription="Create a new document." ma:contentTypeScope="" ma:versionID="b28c096cfad8b2625c2339e17456f83c">
  <xsd:schema xmlns:xsd="http://www.w3.org/2001/XMLSchema" xmlns:xs="http://www.w3.org/2001/XMLSchema" xmlns:p="http://schemas.microsoft.com/office/2006/metadata/properties" xmlns:ns2="3a46077c-7599-4e1a-b1d4-8df68b80b102" xmlns:ns3="846b1229-9666-412c-a219-5fcfc91b06cb" targetNamespace="http://schemas.microsoft.com/office/2006/metadata/properties" ma:root="true" ma:fieldsID="ac6f29b218d9c621125de784f765814c" ns2:_="" ns3:_="">
    <xsd:import namespace="3a46077c-7599-4e1a-b1d4-8df68b80b102"/>
    <xsd:import namespace="846b1229-9666-412c-a219-5fcfc91b06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6077c-7599-4e1a-b1d4-8df68b80b1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756c280-0a7f-4ca0-a2eb-44ce74228f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b1229-9666-412c-a219-5fcfc91b06c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0007a5c-b022-458d-a010-67176eb0546f}" ma:internalName="TaxCatchAll" ma:showField="CatchAllData" ma:web="846b1229-9666-412c-a219-5fcfc91b06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6b1229-9666-412c-a219-5fcfc91b06cb" xsi:nil="true"/>
    <lcf76f155ced4ddcb4097134ff3c332f xmlns="3a46077c-7599-4e1a-b1d4-8df68b80b10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308B4F-7BBF-4AD6-AE0C-D27ED75631F7}">
  <ds:schemaRefs>
    <ds:schemaRef ds:uri="3a46077c-7599-4e1a-b1d4-8df68b80b102"/>
    <ds:schemaRef ds:uri="846b1229-9666-412c-a219-5fcfc91b06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014BC11-F1F3-4A55-8D3D-FBFBCCBBB72E}">
  <ds:schemaRefs>
    <ds:schemaRef ds:uri="3a46077c-7599-4e1a-b1d4-8df68b80b102"/>
    <ds:schemaRef ds:uri="846b1229-9666-412c-a219-5fcfc91b06c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D178523-AA8D-48D8-B5D1-E9E01B2F4B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FP Theme 2023</Template>
  <TotalTime>8598</TotalTime>
  <Words>676</Words>
  <Application>Microsoft Macintosh PowerPoint</Application>
  <PresentationFormat>Widescreen</PresentationFormat>
  <Paragraphs>127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Avenir Next LT Pro</vt:lpstr>
      <vt:lpstr>Calibri</vt:lpstr>
      <vt:lpstr>Calibri Light</vt:lpstr>
      <vt:lpstr>Proxima Nova Rg</vt:lpstr>
      <vt:lpstr>Proxima Nova Semibold</vt:lpstr>
      <vt:lpstr>FP Theme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Jones</dc:creator>
  <cp:lastModifiedBy>Kayla Mahar</cp:lastModifiedBy>
  <cp:revision>4</cp:revision>
  <dcterms:created xsi:type="dcterms:W3CDTF">2023-11-01T14:50:18Z</dcterms:created>
  <dcterms:modified xsi:type="dcterms:W3CDTF">2025-02-10T15:58:33Z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0x010100F2EBEBEC10EA53439292641FC3FD1EB8</vt:lpwstr>
  </property>
  <property fmtid="{D5CDD505-2E9C-101B-9397-08002B2CF9AE}" pid="3" name="MediaServiceImageTags">
    <vt:lpwstr/>
  </property>
</Properties>
</file>